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81" r:id="rId3"/>
    <p:sldId id="286" r:id="rId4"/>
    <p:sldId id="288" r:id="rId5"/>
    <p:sldId id="290" r:id="rId6"/>
    <p:sldId id="291" r:id="rId7"/>
    <p:sldId id="293" r:id="rId8"/>
    <p:sldId id="287" r:id="rId9"/>
    <p:sldId id="283" r:id="rId10"/>
    <p:sldId id="257" r:id="rId11"/>
    <p:sldId id="295" r:id="rId12"/>
    <p:sldId id="259" r:id="rId13"/>
    <p:sldId id="300" r:id="rId14"/>
    <p:sldId id="269" r:id="rId15"/>
    <p:sldId id="271" r:id="rId16"/>
    <p:sldId id="270" r:id="rId17"/>
    <p:sldId id="272" r:id="rId18"/>
    <p:sldId id="266" r:id="rId19"/>
    <p:sldId id="263" r:id="rId20"/>
    <p:sldId id="299" r:id="rId21"/>
    <p:sldId id="29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José Baur" initials="MJB" lastIdx="1" clrIdx="0">
    <p:extLst>
      <p:ext uri="{19B8F6BF-5375-455C-9EA6-DF929625EA0E}">
        <p15:presenceInfo xmlns:p15="http://schemas.microsoft.com/office/powerpoint/2012/main" userId="79b16a5df4da06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1"/>
    <a:srgbClr val="FBFD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34" autoAdjust="0"/>
    <p:restoredTop sz="92941" autoAdjust="0"/>
  </p:normalViewPr>
  <p:slideViewPr>
    <p:cSldViewPr snapToGrid="0">
      <p:cViewPr varScale="1">
        <p:scale>
          <a:sx n="49" d="100"/>
          <a:sy n="49" d="100"/>
        </p:scale>
        <p:origin x="56" y="572"/>
      </p:cViewPr>
      <p:guideLst/>
    </p:cSldViewPr>
  </p:slideViewPr>
  <p:outlineViewPr>
    <p:cViewPr>
      <p:scale>
        <a:sx n="33" d="100"/>
        <a:sy n="33" d="100"/>
      </p:scale>
      <p:origin x="0" y="-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AF31F-D593-4B0A-BE8F-7F8BBF9CAEA4}" type="datetimeFigureOut">
              <a:rPr lang="nl-NL" smtClean="0"/>
              <a:t>4-6-2024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A2AFE-6955-45B6-BF78-767D920DBBCA}" type="slidenum">
              <a:rPr lang="nl-NL" smtClean="0"/>
              <a:t>‹nr.›</a:t>
            </a:fld>
            <a:endParaRPr lang="nl-NL"/>
          </a:p>
        </p:txBody>
      </p:sp>
    </p:spTree>
    <p:extLst>
      <p:ext uri="{BB962C8B-B14F-4D97-AF65-F5344CB8AC3E}">
        <p14:creationId xmlns:p14="http://schemas.microsoft.com/office/powerpoint/2010/main" val="350366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1</a:t>
            </a:fld>
            <a:endParaRPr lang="nl-NL"/>
          </a:p>
        </p:txBody>
      </p:sp>
    </p:spTree>
    <p:extLst>
      <p:ext uri="{BB962C8B-B14F-4D97-AF65-F5344CB8AC3E}">
        <p14:creationId xmlns:p14="http://schemas.microsoft.com/office/powerpoint/2010/main" val="289521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19</a:t>
            </a:fld>
            <a:endParaRPr lang="nl-NL"/>
          </a:p>
        </p:txBody>
      </p:sp>
    </p:spTree>
    <p:extLst>
      <p:ext uri="{BB962C8B-B14F-4D97-AF65-F5344CB8AC3E}">
        <p14:creationId xmlns:p14="http://schemas.microsoft.com/office/powerpoint/2010/main" val="274534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20</a:t>
            </a:fld>
            <a:endParaRPr lang="nl-NL"/>
          </a:p>
        </p:txBody>
      </p:sp>
    </p:spTree>
    <p:extLst>
      <p:ext uri="{BB962C8B-B14F-4D97-AF65-F5344CB8AC3E}">
        <p14:creationId xmlns:p14="http://schemas.microsoft.com/office/powerpoint/2010/main" val="86312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2AFE-6955-45B6-BF78-767D920DBB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8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2</a:t>
            </a:fld>
            <a:endParaRPr lang="nl-NL"/>
          </a:p>
        </p:txBody>
      </p:sp>
    </p:spTree>
    <p:extLst>
      <p:ext uri="{BB962C8B-B14F-4D97-AF65-F5344CB8AC3E}">
        <p14:creationId xmlns:p14="http://schemas.microsoft.com/office/powerpoint/2010/main" val="299678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6</a:t>
            </a:fld>
            <a:endParaRPr lang="nl-NL"/>
          </a:p>
        </p:txBody>
      </p:sp>
    </p:spTree>
    <p:extLst>
      <p:ext uri="{BB962C8B-B14F-4D97-AF65-F5344CB8AC3E}">
        <p14:creationId xmlns:p14="http://schemas.microsoft.com/office/powerpoint/2010/main" val="22470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9</a:t>
            </a:fld>
            <a:endParaRPr lang="nl-NL"/>
          </a:p>
        </p:txBody>
      </p:sp>
    </p:spTree>
    <p:extLst>
      <p:ext uri="{BB962C8B-B14F-4D97-AF65-F5344CB8AC3E}">
        <p14:creationId xmlns:p14="http://schemas.microsoft.com/office/powerpoint/2010/main" val="90299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10</a:t>
            </a:fld>
            <a:endParaRPr lang="nl-NL"/>
          </a:p>
        </p:txBody>
      </p:sp>
    </p:spTree>
    <p:extLst>
      <p:ext uri="{BB962C8B-B14F-4D97-AF65-F5344CB8AC3E}">
        <p14:creationId xmlns:p14="http://schemas.microsoft.com/office/powerpoint/2010/main" val="298827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11</a:t>
            </a:fld>
            <a:endParaRPr lang="nl-NL"/>
          </a:p>
        </p:txBody>
      </p:sp>
    </p:spTree>
    <p:extLst>
      <p:ext uri="{BB962C8B-B14F-4D97-AF65-F5344CB8AC3E}">
        <p14:creationId xmlns:p14="http://schemas.microsoft.com/office/powerpoint/2010/main" val="22501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12</a:t>
            </a:fld>
            <a:endParaRPr lang="nl-NL"/>
          </a:p>
        </p:txBody>
      </p:sp>
    </p:spTree>
    <p:extLst>
      <p:ext uri="{BB962C8B-B14F-4D97-AF65-F5344CB8AC3E}">
        <p14:creationId xmlns:p14="http://schemas.microsoft.com/office/powerpoint/2010/main" val="14158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2AFE-6955-45B6-BF78-767D920DBB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73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1AA2AFE-6955-45B6-BF78-767D920DBBCA}" type="slidenum">
              <a:rPr lang="nl-NL" smtClean="0"/>
              <a:t>16</a:t>
            </a:fld>
            <a:endParaRPr lang="nl-NL"/>
          </a:p>
        </p:txBody>
      </p:sp>
    </p:spTree>
    <p:extLst>
      <p:ext uri="{BB962C8B-B14F-4D97-AF65-F5344CB8AC3E}">
        <p14:creationId xmlns:p14="http://schemas.microsoft.com/office/powerpoint/2010/main" val="298519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C389B-3245-71DE-E1F7-431879D409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EB38FDC-4FAA-F375-AB13-FC5728E8D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C6E6303-5EF4-AE40-4E2F-77C6EE07A70C}"/>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4807D7E8-9DCD-D173-8629-F4A3CB1835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DC6341-21F4-A9B4-90C5-E256C3FE9DCF}"/>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146573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AD122-2A82-1203-B22D-FD48F59B61D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E81A3C4-03C0-E768-F712-B14AA064102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1E3F17-EFE1-45D5-B37B-355C4D53A056}"/>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8CD3A049-67D8-6BD6-37EA-4F97AF9323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8B89A8-DAE2-D4BC-370C-D7EDCA8E6854}"/>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118684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8BB69F4-B82F-E47E-8595-AE2160853AB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B6B722-97C8-C5AE-0DDA-FF4096FE2B5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AE3CB5-1E38-CE27-6631-377B6B82B832}"/>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1CE58C7A-484E-741B-F240-1DF0F50D95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6154A0-CD87-AA4B-1B39-4A1253EE8DC5}"/>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412475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74F46-E093-B502-E26E-79C03466205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27AEBB-4CCE-3DC3-E712-F38DB917A81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C64450-E996-1772-2920-84816F5AAE47}"/>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84F26E87-653D-53BA-6CD4-EFC5CBCC22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295393-F80B-0709-D890-CFC86601BE4E}"/>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297444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26D20-8EA9-ED5B-2E30-FC4FC4F511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71ED6D-DE39-7D42-2D92-F981BCFCA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9C34E4C-6F9C-1ED3-9CB5-F3AF9A5B6150}"/>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324F8A2E-570E-70EE-9A97-BD63DA6FCA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E2C322-FC4C-38CE-1E84-5586A25F9DF6}"/>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333924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6E6E9-49E9-D17E-508B-0406C9D68E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5BB90FF-16E0-5B54-5D43-51BDE2B3E1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264687-C3CB-51EE-F350-7812F4FAF13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6CBFE4A-28F0-9AD5-9E4E-55A9A94E26CF}"/>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6" name="Tijdelijke aanduiding voor voettekst 5">
            <a:extLst>
              <a:ext uri="{FF2B5EF4-FFF2-40B4-BE49-F238E27FC236}">
                <a16:creationId xmlns:a16="http://schemas.microsoft.com/office/drawing/2014/main" id="{BF3EB97D-E23A-8BB8-920C-3F8C91573B1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12066F-FFF2-F13D-838C-5B4965481BBB}"/>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241224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22D4A-E82A-4CF9-829B-49A6D4C79D8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086A322-FC31-2DA2-CAEB-6A093F265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F758BC4-8BF5-C0FB-E53D-02CF5C967C2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64703D-E2E4-FA6F-4DF7-C49017B09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37271B4-8075-7C6A-B0B6-86B072FC0D1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8B2F2B0-7F43-7F66-DE9D-AC562E99BBCD}"/>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8" name="Tijdelijke aanduiding voor voettekst 7">
            <a:extLst>
              <a:ext uri="{FF2B5EF4-FFF2-40B4-BE49-F238E27FC236}">
                <a16:creationId xmlns:a16="http://schemas.microsoft.com/office/drawing/2014/main" id="{B6615B0D-9CB3-353E-5A0B-5F526571D6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43ECD79-0194-F72D-A10F-E04FCC509D51}"/>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110062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80459-CC92-8D1B-157D-C1257FDDC5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DC384E-9E31-B493-D273-DB91EB417305}"/>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4" name="Tijdelijke aanduiding voor voettekst 3">
            <a:extLst>
              <a:ext uri="{FF2B5EF4-FFF2-40B4-BE49-F238E27FC236}">
                <a16:creationId xmlns:a16="http://schemas.microsoft.com/office/drawing/2014/main" id="{31F110EF-063B-FA32-A11B-147703D3BED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86A2-90CD-AEA8-BB98-C3B67766145F}"/>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148661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BFD0E3F-A9A3-5FA2-125F-68177C7D2F51}"/>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3" name="Tijdelijke aanduiding voor voettekst 2">
            <a:extLst>
              <a:ext uri="{FF2B5EF4-FFF2-40B4-BE49-F238E27FC236}">
                <a16:creationId xmlns:a16="http://schemas.microsoft.com/office/drawing/2014/main" id="{42B7A157-F976-F890-5BE9-F27C71A5637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8697D15-4E67-B253-63F8-925C336ED01C}"/>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224731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18369-677B-EFF9-EB40-3D3C731342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267F7BA-E866-438E-10AA-B25AF96330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D0ADC0F-9E39-8A62-E39E-0BB7CCF58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FA9F91F-0B84-8C1A-A325-EB0BADBA35F2}"/>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6" name="Tijdelijke aanduiding voor voettekst 5">
            <a:extLst>
              <a:ext uri="{FF2B5EF4-FFF2-40B4-BE49-F238E27FC236}">
                <a16:creationId xmlns:a16="http://schemas.microsoft.com/office/drawing/2014/main" id="{B6228FC4-9ED9-E4A5-6B0A-D182B1B7C4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76D58B-2E48-46D7-B04E-AFE000FFB8B5}"/>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362364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99DBF-0A0A-5304-0AFF-F73385F9E1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D6E6ACF-5DB6-F254-C8D8-D125382D1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617747-2E8C-0A26-F8D2-DE9958DA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E8A304C-DB8A-A2D4-7F3B-339ED29BF80C}"/>
              </a:ext>
            </a:extLst>
          </p:cNvPr>
          <p:cNvSpPr>
            <a:spLocks noGrp="1"/>
          </p:cNvSpPr>
          <p:nvPr>
            <p:ph type="dt" sz="half" idx="10"/>
          </p:nvPr>
        </p:nvSpPr>
        <p:spPr/>
        <p:txBody>
          <a:bodyPr/>
          <a:lstStyle/>
          <a:p>
            <a:fld id="{5B84EFE4-5D54-491A-BAF8-C803134F3B38}" type="datetimeFigureOut">
              <a:rPr lang="nl-NL" smtClean="0"/>
              <a:t>4-6-2024</a:t>
            </a:fld>
            <a:endParaRPr lang="nl-NL"/>
          </a:p>
        </p:txBody>
      </p:sp>
      <p:sp>
        <p:nvSpPr>
          <p:cNvPr id="6" name="Tijdelijke aanduiding voor voettekst 5">
            <a:extLst>
              <a:ext uri="{FF2B5EF4-FFF2-40B4-BE49-F238E27FC236}">
                <a16:creationId xmlns:a16="http://schemas.microsoft.com/office/drawing/2014/main" id="{86D650FF-6919-9460-985A-3F0C397291F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8C0EED-E55F-880F-CD3D-88B3A0D69DB1}"/>
              </a:ext>
            </a:extLst>
          </p:cNvPr>
          <p:cNvSpPr>
            <a:spLocks noGrp="1"/>
          </p:cNvSpPr>
          <p:nvPr>
            <p:ph type="sldNum" sz="quarter" idx="12"/>
          </p:nvPr>
        </p:nvSpPr>
        <p:spPr/>
        <p:txBody>
          <a:bodyPr/>
          <a:lstStyle/>
          <a:p>
            <a:fld id="{308442AF-A9EA-4677-81A1-5F3E42A4CFFA}" type="slidenum">
              <a:rPr lang="nl-NL" smtClean="0"/>
              <a:t>‹nr.›</a:t>
            </a:fld>
            <a:endParaRPr lang="nl-NL"/>
          </a:p>
        </p:txBody>
      </p:sp>
    </p:spTree>
    <p:extLst>
      <p:ext uri="{BB962C8B-B14F-4D97-AF65-F5344CB8AC3E}">
        <p14:creationId xmlns:p14="http://schemas.microsoft.com/office/powerpoint/2010/main" val="289776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BA8A218-5963-062B-7067-08B9B88E2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021EAF-F1B3-B1AB-B8B7-C62FA9549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F523DF-AEC2-1668-4BD3-C83E56B658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4EFE4-5D54-491A-BAF8-C803134F3B38}"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2FD2B7DD-5988-B06E-6273-1633ABC74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2ECE6EC-38A1-8434-05D2-5FC7BDB26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442AF-A9EA-4677-81A1-5F3E42A4CFFA}" type="slidenum">
              <a:rPr lang="nl-NL" smtClean="0"/>
              <a:t>‹nr.›</a:t>
            </a:fld>
            <a:endParaRPr lang="nl-NL"/>
          </a:p>
        </p:txBody>
      </p:sp>
    </p:spTree>
    <p:extLst>
      <p:ext uri="{BB962C8B-B14F-4D97-AF65-F5344CB8AC3E}">
        <p14:creationId xmlns:p14="http://schemas.microsoft.com/office/powerpoint/2010/main" val="27808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ggdghor.nl/onderwerp/adviezen-overige-leefomgevingsfactoren" TargetMode="External"/><Relationship Id="rId3" Type="http://schemas.openxmlformats.org/officeDocument/2006/relationships/image" Target="../media/image1.png"/><Relationship Id="rId7" Type="http://schemas.openxmlformats.org/officeDocument/2006/relationships/hyperlink" Target="https://www.rijksoverheid.nl/documenten/rapporten/2024/02/28/bijlage-2-advies-gezondheid-geborgd-eerste-bevindingen-van-de-expertgroep-gezondheid-ijmond-28-februari-2023-3"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rijksoverheid.nl/documenten/rapporten/2022/07/08/bijlage-1-programmaplan-ibp" TargetMode="External"/><Relationship Id="rId5" Type="http://schemas.openxmlformats.org/officeDocument/2006/relationships/hyperlink" Target="https://zuidelijkerekenkamer.nl/publicaties/onderzoek-vergunningverlening-toezicht-en-handhaving/" TargetMode="External"/><Relationship Id="rId4" Type="http://schemas.openxmlformats.org/officeDocument/2006/relationships/hyperlink" Target="https://www.rijksoverheid.nl/documenten/rapporten/2021/03/04/rapport-om-de-leefomgeving-omgevingsdiensten-als-gangmaker-voor-het-bestuu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790" y="4651523"/>
            <a:ext cx="2800095" cy="1851967"/>
          </a:xfrm>
          <a:prstGeom prst="rect">
            <a:avLst/>
          </a:prstGeom>
        </p:spPr>
      </p:pic>
      <p:sp>
        <p:nvSpPr>
          <p:cNvPr id="2" name="Tekstvak 1">
            <a:extLst>
              <a:ext uri="{FF2B5EF4-FFF2-40B4-BE49-F238E27FC236}">
                <a16:creationId xmlns:a16="http://schemas.microsoft.com/office/drawing/2014/main" id="{F9029C6C-5693-EC84-F00A-7427F767EC6B}"/>
              </a:ext>
            </a:extLst>
          </p:cNvPr>
          <p:cNvSpPr txBox="1"/>
          <p:nvPr/>
        </p:nvSpPr>
        <p:spPr>
          <a:xfrm>
            <a:off x="838515" y="1026899"/>
            <a:ext cx="10019670" cy="3970318"/>
          </a:xfrm>
          <a:prstGeom prst="rect">
            <a:avLst/>
          </a:prstGeom>
          <a:noFill/>
        </p:spPr>
        <p:txBody>
          <a:bodyPr wrap="square" rtlCol="0">
            <a:spAutoFit/>
          </a:bodyPr>
          <a:lstStyle/>
          <a:p>
            <a:pPr algn="ctr"/>
            <a:r>
              <a:rPr lang="nl-NL" sz="4800" b="1" dirty="0">
                <a:solidFill>
                  <a:schemeClr val="accent6">
                    <a:lumMod val="75000"/>
                  </a:schemeClr>
                </a:solidFill>
              </a:rPr>
              <a:t>Presentatie</a:t>
            </a:r>
          </a:p>
          <a:p>
            <a:pPr algn="ctr"/>
            <a:r>
              <a:rPr lang="nl-NL" sz="4800" b="1" dirty="0">
                <a:solidFill>
                  <a:schemeClr val="accent6">
                    <a:lumMod val="75000"/>
                  </a:schemeClr>
                </a:solidFill>
              </a:rPr>
              <a:t>Stichting Duurzaam Zevenellen</a:t>
            </a:r>
          </a:p>
          <a:p>
            <a:pPr algn="ctr"/>
            <a:endParaRPr lang="nl-NL" sz="4800" b="1" dirty="0">
              <a:solidFill>
                <a:schemeClr val="accent6">
                  <a:lumMod val="75000"/>
                </a:schemeClr>
              </a:solidFill>
            </a:endParaRPr>
          </a:p>
          <a:p>
            <a:pPr algn="ctr"/>
            <a:r>
              <a:rPr lang="nl-NL" sz="3600" b="1" dirty="0">
                <a:solidFill>
                  <a:schemeClr val="accent6">
                    <a:lumMod val="75000"/>
                  </a:schemeClr>
                </a:solidFill>
              </a:rPr>
              <a:t>Openbare bijeenkomst </a:t>
            </a:r>
          </a:p>
          <a:p>
            <a:pPr algn="ctr"/>
            <a:r>
              <a:rPr lang="nl-NL" sz="3600" b="1" dirty="0">
                <a:solidFill>
                  <a:schemeClr val="accent6">
                    <a:lumMod val="75000"/>
                  </a:schemeClr>
                </a:solidFill>
              </a:rPr>
              <a:t>Commissie- en Raadsleden Leudal</a:t>
            </a:r>
          </a:p>
          <a:p>
            <a:pPr algn="ctr"/>
            <a:r>
              <a:rPr lang="nl-NL" sz="3600" b="1" dirty="0">
                <a:solidFill>
                  <a:schemeClr val="accent6">
                    <a:lumMod val="75000"/>
                  </a:schemeClr>
                </a:solidFill>
              </a:rPr>
              <a:t>4-6-24</a:t>
            </a:r>
          </a:p>
        </p:txBody>
      </p:sp>
    </p:spTree>
    <p:extLst>
      <p:ext uri="{BB962C8B-B14F-4D97-AF65-F5344CB8AC3E}">
        <p14:creationId xmlns:p14="http://schemas.microsoft.com/office/powerpoint/2010/main" val="365965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3540" y="5213268"/>
            <a:ext cx="2073088" cy="1371128"/>
          </a:xfrm>
          <a:prstGeom prst="rect">
            <a:avLst/>
          </a:prstGeom>
        </p:spPr>
      </p:pic>
      <p:pic>
        <p:nvPicPr>
          <p:cNvPr id="15" name="Afbeelding 14">
            <a:extLst>
              <a:ext uri="{FF2B5EF4-FFF2-40B4-BE49-F238E27FC236}">
                <a16:creationId xmlns:a16="http://schemas.microsoft.com/office/drawing/2014/main" id="{6A06B7BE-ED13-07E5-8055-B3E905ED9E15}"/>
              </a:ext>
            </a:extLst>
          </p:cNvPr>
          <p:cNvPicPr>
            <a:picLocks noChangeAspect="1"/>
          </p:cNvPicPr>
          <p:nvPr/>
        </p:nvPicPr>
        <p:blipFill>
          <a:blip r:embed="rId4"/>
          <a:stretch>
            <a:fillRect/>
          </a:stretch>
        </p:blipFill>
        <p:spPr>
          <a:xfrm>
            <a:off x="16980" y="0"/>
            <a:ext cx="4137232" cy="3991640"/>
          </a:xfrm>
          <a:prstGeom prst="rect">
            <a:avLst/>
          </a:prstGeom>
        </p:spPr>
      </p:pic>
      <p:pic>
        <p:nvPicPr>
          <p:cNvPr id="17" name="Afbeelding 16">
            <a:extLst>
              <a:ext uri="{FF2B5EF4-FFF2-40B4-BE49-F238E27FC236}">
                <a16:creationId xmlns:a16="http://schemas.microsoft.com/office/drawing/2014/main" id="{6FC61DBD-7541-D87B-2109-90F9B5BC6660}"/>
              </a:ext>
            </a:extLst>
          </p:cNvPr>
          <p:cNvPicPr>
            <a:picLocks noChangeAspect="1"/>
          </p:cNvPicPr>
          <p:nvPr/>
        </p:nvPicPr>
        <p:blipFill>
          <a:blip r:embed="rId5"/>
          <a:stretch>
            <a:fillRect/>
          </a:stretch>
        </p:blipFill>
        <p:spPr>
          <a:xfrm>
            <a:off x="4154212" y="26750"/>
            <a:ext cx="4309594" cy="4005651"/>
          </a:xfrm>
          <a:prstGeom prst="rect">
            <a:avLst/>
          </a:prstGeom>
        </p:spPr>
      </p:pic>
      <p:pic>
        <p:nvPicPr>
          <p:cNvPr id="21" name="Afbeelding 20">
            <a:extLst>
              <a:ext uri="{FF2B5EF4-FFF2-40B4-BE49-F238E27FC236}">
                <a16:creationId xmlns:a16="http://schemas.microsoft.com/office/drawing/2014/main" id="{B88AAA07-A2F0-7C08-F66A-44060B370E83}"/>
              </a:ext>
            </a:extLst>
          </p:cNvPr>
          <p:cNvPicPr>
            <a:picLocks noChangeAspect="1"/>
          </p:cNvPicPr>
          <p:nvPr/>
        </p:nvPicPr>
        <p:blipFill>
          <a:blip r:embed="rId6"/>
          <a:stretch>
            <a:fillRect/>
          </a:stretch>
        </p:blipFill>
        <p:spPr>
          <a:xfrm>
            <a:off x="8210000" y="0"/>
            <a:ext cx="4623684" cy="4739660"/>
          </a:xfrm>
          <a:prstGeom prst="rect">
            <a:avLst/>
          </a:prstGeom>
        </p:spPr>
      </p:pic>
      <p:pic>
        <p:nvPicPr>
          <p:cNvPr id="23" name="Afbeelding 22">
            <a:extLst>
              <a:ext uri="{FF2B5EF4-FFF2-40B4-BE49-F238E27FC236}">
                <a16:creationId xmlns:a16="http://schemas.microsoft.com/office/drawing/2014/main" id="{37E83E0B-155B-5D45-8932-0A89CD564EC1}"/>
              </a:ext>
            </a:extLst>
          </p:cNvPr>
          <p:cNvPicPr>
            <a:picLocks noChangeAspect="1"/>
          </p:cNvPicPr>
          <p:nvPr/>
        </p:nvPicPr>
        <p:blipFill>
          <a:blip r:embed="rId7"/>
          <a:stretch>
            <a:fillRect/>
          </a:stretch>
        </p:blipFill>
        <p:spPr>
          <a:xfrm>
            <a:off x="113538" y="3761657"/>
            <a:ext cx="3999222" cy="3498729"/>
          </a:xfrm>
          <a:prstGeom prst="rect">
            <a:avLst/>
          </a:prstGeom>
        </p:spPr>
      </p:pic>
      <p:pic>
        <p:nvPicPr>
          <p:cNvPr id="25" name="Afbeelding 24">
            <a:extLst>
              <a:ext uri="{FF2B5EF4-FFF2-40B4-BE49-F238E27FC236}">
                <a16:creationId xmlns:a16="http://schemas.microsoft.com/office/drawing/2014/main" id="{9DE69220-976F-1119-105F-2D152667F984}"/>
              </a:ext>
            </a:extLst>
          </p:cNvPr>
          <p:cNvPicPr>
            <a:picLocks noChangeAspect="1"/>
          </p:cNvPicPr>
          <p:nvPr/>
        </p:nvPicPr>
        <p:blipFill>
          <a:blip r:embed="rId8"/>
          <a:stretch>
            <a:fillRect/>
          </a:stretch>
        </p:blipFill>
        <p:spPr>
          <a:xfrm>
            <a:off x="4096836" y="3565320"/>
            <a:ext cx="4076270" cy="3595973"/>
          </a:xfrm>
          <a:prstGeom prst="rect">
            <a:avLst/>
          </a:prstGeom>
        </p:spPr>
      </p:pic>
      <p:pic>
        <p:nvPicPr>
          <p:cNvPr id="27" name="Afbeelding 26">
            <a:extLst>
              <a:ext uri="{FF2B5EF4-FFF2-40B4-BE49-F238E27FC236}">
                <a16:creationId xmlns:a16="http://schemas.microsoft.com/office/drawing/2014/main" id="{6BB9DC0D-BD72-6C20-5DCD-1F96619C8800}"/>
              </a:ext>
            </a:extLst>
          </p:cNvPr>
          <p:cNvPicPr>
            <a:picLocks noChangeAspect="1"/>
          </p:cNvPicPr>
          <p:nvPr/>
        </p:nvPicPr>
        <p:blipFill>
          <a:blip r:embed="rId9"/>
          <a:stretch>
            <a:fillRect/>
          </a:stretch>
        </p:blipFill>
        <p:spPr>
          <a:xfrm>
            <a:off x="8200765" y="3746767"/>
            <a:ext cx="5439429" cy="3111234"/>
          </a:xfrm>
          <a:prstGeom prst="rect">
            <a:avLst/>
          </a:prstGeom>
        </p:spPr>
      </p:pic>
      <p:sp>
        <p:nvSpPr>
          <p:cNvPr id="29" name="Ovaal 28">
            <a:extLst>
              <a:ext uri="{FF2B5EF4-FFF2-40B4-BE49-F238E27FC236}">
                <a16:creationId xmlns:a16="http://schemas.microsoft.com/office/drawing/2014/main" id="{D83F27C4-0AA4-C7DC-777C-92A11D297110}"/>
              </a:ext>
            </a:extLst>
          </p:cNvPr>
          <p:cNvSpPr/>
          <p:nvPr/>
        </p:nvSpPr>
        <p:spPr>
          <a:xfrm>
            <a:off x="135930" y="2108352"/>
            <a:ext cx="3184786" cy="132064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n>
                <a:solidFill>
                  <a:srgbClr val="C00000"/>
                </a:solidFill>
              </a:ln>
            </a:endParaRPr>
          </a:p>
        </p:txBody>
      </p:sp>
      <p:pic>
        <p:nvPicPr>
          <p:cNvPr id="30" name="Afbeelding 29">
            <a:extLst>
              <a:ext uri="{FF2B5EF4-FFF2-40B4-BE49-F238E27FC236}">
                <a16:creationId xmlns:a16="http://schemas.microsoft.com/office/drawing/2014/main" id="{CA43F8F9-70D1-BA29-DC9F-67E06F8892F2}"/>
              </a:ext>
            </a:extLst>
          </p:cNvPr>
          <p:cNvPicPr>
            <a:picLocks noChangeAspect="1"/>
          </p:cNvPicPr>
          <p:nvPr/>
        </p:nvPicPr>
        <p:blipFill>
          <a:blip r:embed="rId10"/>
          <a:stretch>
            <a:fillRect/>
          </a:stretch>
        </p:blipFill>
        <p:spPr>
          <a:xfrm>
            <a:off x="4406198" y="3429000"/>
            <a:ext cx="2887544" cy="1647948"/>
          </a:xfrm>
          <a:prstGeom prst="rect">
            <a:avLst/>
          </a:prstGeom>
        </p:spPr>
      </p:pic>
      <p:pic>
        <p:nvPicPr>
          <p:cNvPr id="31" name="Afbeelding 30">
            <a:extLst>
              <a:ext uri="{FF2B5EF4-FFF2-40B4-BE49-F238E27FC236}">
                <a16:creationId xmlns:a16="http://schemas.microsoft.com/office/drawing/2014/main" id="{8FDA9439-D97F-DE73-97F9-CBA83A89767C}"/>
              </a:ext>
            </a:extLst>
          </p:cNvPr>
          <p:cNvPicPr>
            <a:picLocks noChangeAspect="1"/>
          </p:cNvPicPr>
          <p:nvPr/>
        </p:nvPicPr>
        <p:blipFill>
          <a:blip r:embed="rId10"/>
          <a:stretch>
            <a:fillRect/>
          </a:stretch>
        </p:blipFill>
        <p:spPr>
          <a:xfrm>
            <a:off x="8321672" y="4006294"/>
            <a:ext cx="3964597" cy="1280271"/>
          </a:xfrm>
          <a:prstGeom prst="rect">
            <a:avLst/>
          </a:prstGeom>
        </p:spPr>
      </p:pic>
      <p:pic>
        <p:nvPicPr>
          <p:cNvPr id="32" name="Afbeelding 31">
            <a:extLst>
              <a:ext uri="{FF2B5EF4-FFF2-40B4-BE49-F238E27FC236}">
                <a16:creationId xmlns:a16="http://schemas.microsoft.com/office/drawing/2014/main" id="{0E06E385-157E-8E9F-69C8-00CCC2F33F0F}"/>
              </a:ext>
            </a:extLst>
          </p:cNvPr>
          <p:cNvPicPr>
            <a:picLocks noChangeAspect="1"/>
          </p:cNvPicPr>
          <p:nvPr/>
        </p:nvPicPr>
        <p:blipFill>
          <a:blip r:embed="rId10"/>
          <a:stretch>
            <a:fillRect/>
          </a:stretch>
        </p:blipFill>
        <p:spPr>
          <a:xfrm>
            <a:off x="3863513" y="526866"/>
            <a:ext cx="4309593" cy="1447861"/>
          </a:xfrm>
          <a:prstGeom prst="rect">
            <a:avLst/>
          </a:prstGeom>
        </p:spPr>
      </p:pic>
      <p:pic>
        <p:nvPicPr>
          <p:cNvPr id="33" name="Afbeelding 32">
            <a:extLst>
              <a:ext uri="{FF2B5EF4-FFF2-40B4-BE49-F238E27FC236}">
                <a16:creationId xmlns:a16="http://schemas.microsoft.com/office/drawing/2014/main" id="{1576C2FF-2B42-AFC9-D5B9-E49EF3C55158}"/>
              </a:ext>
            </a:extLst>
          </p:cNvPr>
          <p:cNvPicPr>
            <a:picLocks noChangeAspect="1"/>
          </p:cNvPicPr>
          <p:nvPr/>
        </p:nvPicPr>
        <p:blipFill>
          <a:blip r:embed="rId10"/>
          <a:stretch>
            <a:fillRect/>
          </a:stretch>
        </p:blipFill>
        <p:spPr>
          <a:xfrm>
            <a:off x="8363114" y="492902"/>
            <a:ext cx="3828886" cy="1481825"/>
          </a:xfrm>
          <a:prstGeom prst="rect">
            <a:avLst/>
          </a:prstGeom>
        </p:spPr>
      </p:pic>
      <p:pic>
        <p:nvPicPr>
          <p:cNvPr id="34" name="Afbeelding 33">
            <a:extLst>
              <a:ext uri="{FF2B5EF4-FFF2-40B4-BE49-F238E27FC236}">
                <a16:creationId xmlns:a16="http://schemas.microsoft.com/office/drawing/2014/main" id="{5A6BC9F0-CA89-2712-9C5C-C79D273E585B}"/>
              </a:ext>
            </a:extLst>
          </p:cNvPr>
          <p:cNvPicPr>
            <a:picLocks noChangeAspect="1"/>
          </p:cNvPicPr>
          <p:nvPr/>
        </p:nvPicPr>
        <p:blipFill>
          <a:blip r:embed="rId10"/>
          <a:stretch>
            <a:fillRect/>
          </a:stretch>
        </p:blipFill>
        <p:spPr>
          <a:xfrm>
            <a:off x="-33462" y="3383697"/>
            <a:ext cx="4187674" cy="1928154"/>
          </a:xfrm>
          <a:prstGeom prst="rect">
            <a:avLst/>
          </a:prstGeom>
        </p:spPr>
      </p:pic>
    </p:spTree>
    <p:extLst>
      <p:ext uri="{BB962C8B-B14F-4D97-AF65-F5344CB8AC3E}">
        <p14:creationId xmlns:p14="http://schemas.microsoft.com/office/powerpoint/2010/main" val="594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999"/>
                                          </p:stCondLst>
                                        </p:cTn>
                                        <p:tgtEl>
                                          <p:spTgt spid="3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999"/>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999"/>
                                          </p:stCondLst>
                                        </p:cTn>
                                        <p:tgtEl>
                                          <p:spTgt spid="3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999"/>
                                          </p:stCondLst>
                                        </p:cTn>
                                        <p:tgtEl>
                                          <p:spTgt spid="30"/>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0"/>
                                  </p:stCondLst>
                                  <p:childTnLst>
                                    <p:set>
                                      <p:cBhvr>
                                        <p:cTn id="21" dur="1" fill="hold">
                                          <p:stCondLst>
                                            <p:cond delay="9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858" y="5614891"/>
            <a:ext cx="1879528" cy="1243109"/>
          </a:xfrm>
          <a:prstGeom prst="rect">
            <a:avLst/>
          </a:prstGeom>
        </p:spPr>
      </p:pic>
      <p:sp>
        <p:nvSpPr>
          <p:cNvPr id="3" name="Tekstvak 2">
            <a:extLst>
              <a:ext uri="{FF2B5EF4-FFF2-40B4-BE49-F238E27FC236}">
                <a16:creationId xmlns:a16="http://schemas.microsoft.com/office/drawing/2014/main" id="{AC4F55D0-EFF1-6723-B39A-CB03B4B40DFE}"/>
              </a:ext>
            </a:extLst>
          </p:cNvPr>
          <p:cNvSpPr txBox="1"/>
          <p:nvPr/>
        </p:nvSpPr>
        <p:spPr>
          <a:xfrm>
            <a:off x="636998" y="1751617"/>
            <a:ext cx="10820628" cy="2769989"/>
          </a:xfrm>
          <a:prstGeom prst="rect">
            <a:avLst/>
          </a:prstGeom>
        </p:spPr>
        <p:txBody>
          <a:bodyPr wrap="square" rtlCol="0">
            <a:spAutoFit/>
          </a:bodyPr>
          <a:lstStyle/>
          <a:p>
            <a:pPr marL="457200" indent="-457200" fontAlgn="base">
              <a:spcAft>
                <a:spcPts val="600"/>
              </a:spcAft>
              <a:buClr>
                <a:srgbClr val="C00000"/>
              </a:buClr>
              <a:buFont typeface="Wingdings 3" panose="05040102010807070707" pitchFamily="18" charset="2"/>
              <a:buChar char="u"/>
            </a:pPr>
            <a:r>
              <a:rPr lang="nl-NL" sz="2400" kern="100" dirty="0">
                <a:solidFill>
                  <a:schemeClr val="accent6">
                    <a:lumMod val="75000"/>
                  </a:schemeClr>
                </a:solidFill>
                <a:ea typeface="Calibri" panose="020F0502020204030204" pitchFamily="34" charset="0"/>
                <a:cs typeface="Times New Roman" panose="02020603050405020304" pitchFamily="18" charset="0"/>
              </a:rPr>
              <a:t>Er is bij verantwoordelijke overheden onvoldoende kennis over de gezondheidseffecten en –risico’s van industriële emissies</a:t>
            </a:r>
          </a:p>
          <a:p>
            <a:pPr marL="457200" indent="-457200" fontAlgn="base">
              <a:spcAft>
                <a:spcPts val="600"/>
              </a:spcAft>
              <a:buClr>
                <a:srgbClr val="C00000"/>
              </a:buClr>
              <a:buFont typeface="Wingdings 3" panose="05040102010807070707" pitchFamily="18" charset="2"/>
              <a:buChar char="u"/>
            </a:pPr>
            <a:r>
              <a:rPr lang="nl-NL" sz="2400" kern="100" dirty="0">
                <a:solidFill>
                  <a:schemeClr val="accent6">
                    <a:lumMod val="75000"/>
                  </a:schemeClr>
                </a:solidFill>
                <a:ea typeface="Calibri" panose="020F0502020204030204" pitchFamily="34" charset="0"/>
                <a:cs typeface="Times New Roman" panose="02020603050405020304" pitchFamily="18" charset="0"/>
              </a:rPr>
              <a:t>Overheden sturen vooral op direct meetbare technieken, op rechtszekerheid en niet op gezondheid van de bewoners. </a:t>
            </a:r>
          </a:p>
          <a:p>
            <a:pPr marL="457200" lvl="0" indent="-457200" fontAlgn="base">
              <a:buClr>
                <a:srgbClr val="C00000"/>
              </a:buClr>
              <a:buFont typeface="Wingdings 3" panose="05040102010807070707" pitchFamily="18" charset="2"/>
              <a:buChar char="u"/>
              <a:defRPr/>
            </a:pPr>
            <a:r>
              <a:rPr lang="nl-NL" sz="2400" dirty="0">
                <a:solidFill>
                  <a:srgbClr val="70AD47">
                    <a:lumMod val="75000"/>
                  </a:srgbClr>
                </a:solidFill>
              </a:rPr>
              <a:t>Het vergunningen-, toezicht- en handhavingsstelsel functioneert niet door onvoldoende menskracht en ontbreken van het gewenste kennisniveau.</a:t>
            </a:r>
          </a:p>
          <a:p>
            <a:pPr marL="457200" indent="-457200" fontAlgn="base">
              <a:spcAft>
                <a:spcPts val="600"/>
              </a:spcAft>
              <a:buClr>
                <a:srgbClr val="C00000"/>
              </a:buClr>
              <a:buFont typeface="Wingdings 3" panose="05040102010807070707" pitchFamily="18" charset="2"/>
              <a:buChar char="u"/>
            </a:pPr>
            <a:endParaRPr lang="nl-NL" sz="2000" kern="100" dirty="0">
              <a:solidFill>
                <a:srgbClr val="0070C0"/>
              </a:solidFill>
              <a:ea typeface="Calibri" panose="020F0502020204030204" pitchFamily="34" charset="0"/>
              <a:cs typeface="Times New Roman" panose="02020603050405020304" pitchFamily="18" charset="0"/>
            </a:endParaRPr>
          </a:p>
        </p:txBody>
      </p:sp>
      <p:sp>
        <p:nvSpPr>
          <p:cNvPr id="2" name="Tekstvak 1">
            <a:extLst>
              <a:ext uri="{FF2B5EF4-FFF2-40B4-BE49-F238E27FC236}">
                <a16:creationId xmlns:a16="http://schemas.microsoft.com/office/drawing/2014/main" id="{FC4BD503-3DB2-709B-5CD0-55C8CCE4A995}"/>
              </a:ext>
            </a:extLst>
          </p:cNvPr>
          <p:cNvSpPr txBox="1"/>
          <p:nvPr/>
        </p:nvSpPr>
        <p:spPr>
          <a:xfrm>
            <a:off x="681561" y="428856"/>
            <a:ext cx="112160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3: We kunnen nu niet vertrouwen op de overheid</a:t>
            </a:r>
          </a:p>
        </p:txBody>
      </p:sp>
      <p:sp>
        <p:nvSpPr>
          <p:cNvPr id="6" name="Tekstvak 5">
            <a:extLst>
              <a:ext uri="{FF2B5EF4-FFF2-40B4-BE49-F238E27FC236}">
                <a16:creationId xmlns:a16="http://schemas.microsoft.com/office/drawing/2014/main" id="{8979A706-F7CA-08F5-74C2-9D2DEAAF33B5}"/>
              </a:ext>
            </a:extLst>
          </p:cNvPr>
          <p:cNvSpPr txBox="1"/>
          <p:nvPr/>
        </p:nvSpPr>
        <p:spPr>
          <a:xfrm>
            <a:off x="509501" y="4386191"/>
            <a:ext cx="10617678" cy="1850254"/>
          </a:xfrm>
          <a:prstGeom prst="rect">
            <a:avLst/>
          </a:prstGeom>
          <a:noFill/>
        </p:spPr>
        <p:txBody>
          <a:bodyPr wrap="square" rtlCol="0">
            <a:spAutoFit/>
          </a:bodyPr>
          <a:lstStyle/>
          <a:p>
            <a:endParaRPr lang="nl-NL" dirty="0"/>
          </a:p>
        </p:txBody>
      </p:sp>
      <p:sp>
        <p:nvSpPr>
          <p:cNvPr id="7" name="Tekstvak 6">
            <a:extLst>
              <a:ext uri="{FF2B5EF4-FFF2-40B4-BE49-F238E27FC236}">
                <a16:creationId xmlns:a16="http://schemas.microsoft.com/office/drawing/2014/main" id="{0E6B9E5F-76B8-8C90-2057-D43D020E6E3A}"/>
              </a:ext>
            </a:extLst>
          </p:cNvPr>
          <p:cNvSpPr txBox="1"/>
          <p:nvPr/>
        </p:nvSpPr>
        <p:spPr>
          <a:xfrm>
            <a:off x="734374" y="5012033"/>
            <a:ext cx="9757723" cy="1525509"/>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DB4D23DF-2529-D09C-4EA1-C98CA33C0CCD}"/>
              </a:ext>
            </a:extLst>
          </p:cNvPr>
          <p:cNvSpPr txBox="1"/>
          <p:nvPr/>
        </p:nvSpPr>
        <p:spPr>
          <a:xfrm>
            <a:off x="681561" y="3759874"/>
            <a:ext cx="10866651" cy="907941"/>
          </a:xfrm>
          <a:prstGeom prst="rect">
            <a:avLst/>
          </a:prstGeom>
          <a:noFill/>
        </p:spPr>
        <p:txBody>
          <a:bodyPr wrap="square" rtlCol="0">
            <a:spAutoFit/>
          </a:bodyPr>
          <a:lstStyle/>
          <a:p>
            <a:pPr lvl="0" fontAlgn="base">
              <a:spcAft>
                <a:spcPts val="600"/>
              </a:spcAft>
              <a:buClr>
                <a:srgbClr val="C00000"/>
              </a:buClr>
              <a:defRPr/>
            </a:pPr>
            <a:endParaRPr lang="nl-NL" sz="2400" dirty="0">
              <a:solidFill>
                <a:schemeClr val="accent6">
                  <a:lumMod val="75000"/>
                </a:schemeClr>
              </a:solidFill>
            </a:endParaRPr>
          </a:p>
          <a:p>
            <a:pPr marL="457200" marR="0" lvl="0" indent="-457200" algn="l" defTabSz="914400" rtl="0" eaLnBrk="1" fontAlgn="base" latinLnBrk="0" hangingPunct="1">
              <a:lnSpc>
                <a:spcPct val="100000"/>
              </a:lnSpc>
              <a:spcBef>
                <a:spcPts val="0"/>
              </a:spcBef>
              <a:spcAft>
                <a:spcPts val="600"/>
              </a:spcAft>
              <a:buClr>
                <a:srgbClr val="C00000"/>
              </a:buClr>
              <a:buSzTx/>
              <a:buFont typeface="Wingdings 3" panose="05040102010807070707" pitchFamily="18" charset="2"/>
              <a:buChar char="u"/>
              <a:tabLst/>
              <a:defRPr/>
            </a:pPr>
            <a:endParaRPr kumimoji="0" lang="nl-NL"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5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858" y="5614891"/>
            <a:ext cx="1879528" cy="1243109"/>
          </a:xfrm>
          <a:prstGeom prst="rect">
            <a:avLst/>
          </a:prstGeom>
        </p:spPr>
      </p:pic>
      <p:sp>
        <p:nvSpPr>
          <p:cNvPr id="7" name="Tekstvak 6">
            <a:extLst>
              <a:ext uri="{FF2B5EF4-FFF2-40B4-BE49-F238E27FC236}">
                <a16:creationId xmlns:a16="http://schemas.microsoft.com/office/drawing/2014/main" id="{8320BC47-D6A4-282E-D426-7F31831E2774}"/>
              </a:ext>
            </a:extLst>
          </p:cNvPr>
          <p:cNvSpPr txBox="1"/>
          <p:nvPr/>
        </p:nvSpPr>
        <p:spPr>
          <a:xfrm>
            <a:off x="838200" y="1629185"/>
            <a:ext cx="9795425" cy="5432256"/>
          </a:xfrm>
          <a:prstGeom prst="rect">
            <a:avLst/>
          </a:prstGeom>
          <a:noFill/>
        </p:spPr>
        <p:txBody>
          <a:bodyPr wrap="square" rtlCol="0">
            <a:spAutoFit/>
          </a:bodyPr>
          <a:lstStyle/>
          <a:p>
            <a:pPr>
              <a:spcAft>
                <a:spcPts val="600"/>
              </a:spcAft>
            </a:pPr>
            <a:r>
              <a:rPr lang="nl-NL" sz="2400" b="1" dirty="0">
                <a:solidFill>
                  <a:schemeClr val="accent6">
                    <a:lumMod val="75000"/>
                  </a:schemeClr>
                </a:solidFill>
              </a:rPr>
              <a:t>De nieuwe Omgevingswet </a:t>
            </a:r>
            <a:r>
              <a:rPr lang="nl-NL" sz="2400" dirty="0">
                <a:solidFill>
                  <a:schemeClr val="accent6">
                    <a:lumMod val="75000"/>
                  </a:schemeClr>
                </a:solidFill>
              </a:rPr>
              <a:t>is daar zeer duidelijk over.</a:t>
            </a:r>
          </a:p>
          <a:p>
            <a:pPr marL="342900" indent="-342900">
              <a:spcAft>
                <a:spcPts val="600"/>
              </a:spcAft>
              <a:buClr>
                <a:srgbClr val="C00000"/>
              </a:buClr>
              <a:buFont typeface="Wingdings 3" panose="05040102010807070707" pitchFamily="18" charset="2"/>
              <a:buChar char="u"/>
            </a:pPr>
            <a:r>
              <a:rPr lang="nl-NL" sz="2400" i="0" dirty="0">
                <a:solidFill>
                  <a:schemeClr val="accent6">
                    <a:lumMod val="75000"/>
                  </a:schemeClr>
                </a:solidFill>
                <a:effectLst/>
              </a:rPr>
              <a:t>Artikel 1.6: u bent verantwoordelijk voor een veilige en gezonde fysieke leefomgeving. </a:t>
            </a:r>
          </a:p>
          <a:p>
            <a:pPr marL="342900" indent="-342900">
              <a:spcAft>
                <a:spcPts val="600"/>
              </a:spcAft>
              <a:buClr>
                <a:srgbClr val="C00000"/>
              </a:buClr>
              <a:buFont typeface="Wingdings 3" panose="05040102010807070707" pitchFamily="18" charset="2"/>
              <a:buChar char="u"/>
            </a:pPr>
            <a:r>
              <a:rPr lang="nl-NL" sz="2400" dirty="0">
                <a:solidFill>
                  <a:schemeClr val="accent6">
                    <a:lumMod val="75000"/>
                  </a:schemeClr>
                </a:solidFill>
              </a:rPr>
              <a:t>A</a:t>
            </a:r>
            <a:r>
              <a:rPr lang="nl-NL" sz="2400" i="0" dirty="0">
                <a:solidFill>
                  <a:schemeClr val="accent6">
                    <a:lumMod val="75000"/>
                  </a:schemeClr>
                </a:solidFill>
                <a:effectLst/>
              </a:rPr>
              <a:t>rtikel 1.7a : het is verboden om een activiteit te verrichten of na te laten als daardoor nadelige gevolgen voor de fysieke leefomgeving (dreigen te) ontstaan. </a:t>
            </a:r>
          </a:p>
          <a:p>
            <a:pPr marL="342900" indent="-342900">
              <a:spcAft>
                <a:spcPts val="600"/>
              </a:spcAft>
              <a:buClr>
                <a:srgbClr val="C00000"/>
              </a:buClr>
              <a:buFont typeface="Wingdings 3" panose="05040102010807070707" pitchFamily="18" charset="2"/>
              <a:buChar char="u"/>
            </a:pPr>
            <a:r>
              <a:rPr lang="nl-NL" sz="2400" dirty="0">
                <a:solidFill>
                  <a:schemeClr val="accent6">
                    <a:lumMod val="75000"/>
                  </a:schemeClr>
                </a:solidFill>
              </a:rPr>
              <a:t>U ondertekende als gemeente </a:t>
            </a:r>
            <a:r>
              <a:rPr lang="nl-NL" sz="2400">
                <a:solidFill>
                  <a:schemeClr val="accent6">
                    <a:lumMod val="75000"/>
                  </a:schemeClr>
                </a:solidFill>
              </a:rPr>
              <a:t>het Schone </a:t>
            </a:r>
            <a:r>
              <a:rPr lang="nl-NL" sz="2400" dirty="0">
                <a:solidFill>
                  <a:schemeClr val="accent6">
                    <a:lumMod val="75000"/>
                  </a:schemeClr>
                </a:solidFill>
              </a:rPr>
              <a:t>luchtakkoord en belooft daarmee de luchtkwaliteit te verbeteren, toe te werken naar WHO advieswaarden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nl-NL"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U kunt én zult daarop worden aangesproken!</a:t>
            </a:r>
          </a:p>
          <a:p>
            <a:pPr>
              <a:spcAft>
                <a:spcPts val="600"/>
              </a:spcAft>
              <a:buClr>
                <a:srgbClr val="C00000"/>
              </a:buClr>
            </a:pPr>
            <a:endParaRPr lang="nl-NL" sz="2000" dirty="0">
              <a:solidFill>
                <a:schemeClr val="accent6">
                  <a:lumMod val="75000"/>
                </a:schemeClr>
              </a:solidFill>
            </a:endParaRPr>
          </a:p>
          <a:p>
            <a:pPr>
              <a:spcAft>
                <a:spcPts val="600"/>
              </a:spcAft>
            </a:pPr>
            <a:endParaRPr lang="nl-NL" sz="2800" dirty="0"/>
          </a:p>
        </p:txBody>
      </p:sp>
      <p:sp>
        <p:nvSpPr>
          <p:cNvPr id="17" name="Tekstvak 16">
            <a:extLst>
              <a:ext uri="{FF2B5EF4-FFF2-40B4-BE49-F238E27FC236}">
                <a16:creationId xmlns:a16="http://schemas.microsoft.com/office/drawing/2014/main" id="{E8938040-8C17-9751-8035-B882561A817C}"/>
              </a:ext>
            </a:extLst>
          </p:cNvPr>
          <p:cNvSpPr txBox="1"/>
          <p:nvPr/>
        </p:nvSpPr>
        <p:spPr>
          <a:xfrm>
            <a:off x="789352" y="769565"/>
            <a:ext cx="112160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4: Als gemeente bent u wel verantwoordelijk</a:t>
            </a:r>
          </a:p>
        </p:txBody>
      </p:sp>
    </p:spTree>
    <p:extLst>
      <p:ext uri="{BB962C8B-B14F-4D97-AF65-F5344CB8AC3E}">
        <p14:creationId xmlns:p14="http://schemas.microsoft.com/office/powerpoint/2010/main" val="313044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445FEF7-95D5-AA1D-F97A-23D0E3381868}"/>
              </a:ext>
            </a:extLst>
          </p:cNvPr>
          <p:cNvSpPr txBox="1"/>
          <p:nvPr/>
        </p:nvSpPr>
        <p:spPr>
          <a:xfrm>
            <a:off x="912922" y="1765596"/>
            <a:ext cx="10694878" cy="48782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B050"/>
              </a:buClr>
              <a:buSzTx/>
              <a:buFontTx/>
              <a:buNone/>
              <a:tabLst/>
              <a:defRPr/>
            </a:pPr>
            <a:r>
              <a:rPr kumimoji="0" lang="nl-NL" sz="2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Ernstige gezondheidsproblemen omwonenden en werknemers Tatasteel</a:t>
            </a:r>
          </a:p>
          <a:p>
            <a:pPr marL="444500" marR="0" lvl="0" indent="-4445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Aan gezondheid van omwonenden werd decennialang onvoldoende aandacht besteed en zorgen niet serieus genomen. Bewoners kregen geen gehoor bij diverse overheden, geen belangenbehartiger kwam op voor de gezondheid.  </a:t>
            </a:r>
          </a:p>
          <a:p>
            <a:pPr marL="0" marR="0" lvl="0" indent="0" algn="l" defTabSz="914400" rtl="0" eaLnBrk="1" fontAlgn="auto" latinLnBrk="0" hangingPunct="1">
              <a:lnSpc>
                <a:spcPct val="100000"/>
              </a:lnSpc>
              <a:spcBef>
                <a:spcPts val="0"/>
              </a:spcBef>
              <a:spcAft>
                <a:spcPts val="600"/>
              </a:spcAft>
              <a:buClr>
                <a:srgbClr val="00B050"/>
              </a:buClr>
              <a:buSzTx/>
              <a:buFontTx/>
              <a:buNone/>
              <a:tabLst/>
              <a:defRPr/>
            </a:pPr>
            <a:r>
              <a:rPr kumimoji="0" lang="nl-NL" sz="2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Aanbevelingen onderzoeksgroep</a:t>
            </a:r>
          </a:p>
          <a:p>
            <a:pPr marL="457200" marR="0" lvl="0"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De huidige normen voor industrie met effect op de leefomgeving borgen de gezondheid van omwonenden onvoldoende. Beschouw vanuit het voorzorgprincipe WHO-richtlijnen uit 2021 als leidend bij vergunningverlening en in de maatwerkafspraken. </a:t>
            </a:r>
          </a:p>
          <a:p>
            <a:pPr marL="457200" marR="0" lvl="0"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Laat parallel aan de Milieu Effect Rapportage (MER), ook een integrale Gezondheid Effect Rapportage (GER) op te stellen. </a:t>
            </a:r>
          </a:p>
          <a:p>
            <a:pPr marL="457200" marR="0" lvl="0"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Besteed aandacht aan de absolute uitstoot van schadelijke stoffen (waaronder stikstofdioxide, (ultra)fijn stof, </a:t>
            </a:r>
            <a:r>
              <a:rPr kumimoji="0" lang="nl-NL" sz="2200" b="0" i="0" u="none" strike="noStrike" kern="1200" cap="none" spc="0" normalizeH="0" baseline="0" noProof="0" dirty="0" err="1">
                <a:ln>
                  <a:noFill/>
                </a:ln>
                <a:solidFill>
                  <a:srgbClr val="70AD47">
                    <a:lumMod val="75000"/>
                  </a:srgbClr>
                </a:solidFill>
                <a:effectLst/>
                <a:uLnTx/>
                <a:uFillTx/>
                <a:latin typeface="Calibri" panose="020F0502020204030204"/>
                <a:ea typeface="+mn-ea"/>
                <a:cs typeface="+mn-cs"/>
              </a:rPr>
              <a:t>PAK’s</a:t>
            </a:r>
            <a:r>
              <a:rPr kumimoji="0" lang="nl-NL"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dioxines), geluidsoverlast en hun effecten op de gezondheid. </a:t>
            </a:r>
          </a:p>
        </p:txBody>
      </p:sp>
      <p:sp>
        <p:nvSpPr>
          <p:cNvPr id="3" name="Tekstvak 2">
            <a:extLst>
              <a:ext uri="{FF2B5EF4-FFF2-40B4-BE49-F238E27FC236}">
                <a16:creationId xmlns:a16="http://schemas.microsoft.com/office/drawing/2014/main" id="{3331926F-8BDF-C5FA-E84A-DBE569C32853}"/>
              </a:ext>
            </a:extLst>
          </p:cNvPr>
          <p:cNvSpPr txBox="1"/>
          <p:nvPr/>
        </p:nvSpPr>
        <p:spPr>
          <a:xfrm>
            <a:off x="663914" y="770345"/>
            <a:ext cx="105650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b="1" dirty="0">
                <a:solidFill>
                  <a:srgbClr val="70AD47">
                    <a:lumMod val="75000"/>
                  </a:srgbClr>
                </a:solidFill>
                <a:latin typeface="Calibri" panose="020F0502020204030204"/>
              </a:rPr>
              <a:t>5</a:t>
            </a:r>
            <a:r>
              <a:rPr kumimoji="0" lang="nl-NL" sz="3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Leer van wat elders mis ging en gebruik de aanbevelingen</a:t>
            </a:r>
          </a:p>
        </p:txBody>
      </p:sp>
    </p:spTree>
    <p:extLst>
      <p:ext uri="{BB962C8B-B14F-4D97-AF65-F5344CB8AC3E}">
        <p14:creationId xmlns:p14="http://schemas.microsoft.com/office/powerpoint/2010/main" val="13385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C8F2CED-28B0-B9CA-890B-99653E40A180}"/>
              </a:ext>
            </a:extLst>
          </p:cNvPr>
          <p:cNvSpPr txBox="1"/>
          <p:nvPr/>
        </p:nvSpPr>
        <p:spPr>
          <a:xfrm>
            <a:off x="384883" y="486559"/>
            <a:ext cx="10972800" cy="646331"/>
          </a:xfrm>
          <a:prstGeom prst="rect">
            <a:avLst/>
          </a:prstGeom>
          <a:noFill/>
        </p:spPr>
        <p:txBody>
          <a:bodyPr wrap="square" rtlCol="0">
            <a:spAutoFit/>
          </a:bodyPr>
          <a:lstStyle/>
          <a:p>
            <a:r>
              <a:rPr lang="nl-NL" sz="3600" b="1" dirty="0">
                <a:solidFill>
                  <a:schemeClr val="accent6">
                    <a:lumMod val="75000"/>
                  </a:schemeClr>
                </a:solidFill>
              </a:rPr>
              <a:t>6: Waarom het bij Zevenellen mis zal gaan</a:t>
            </a:r>
            <a:endParaRPr lang="nl-NL" sz="2400"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vak 2">
            <a:extLst>
              <a:ext uri="{FF2B5EF4-FFF2-40B4-BE49-F238E27FC236}">
                <a16:creationId xmlns:a16="http://schemas.microsoft.com/office/drawing/2014/main" id="{938A9987-9FEC-5A8B-4FFA-CE5CEFCA4F06}"/>
              </a:ext>
            </a:extLst>
          </p:cNvPr>
          <p:cNvSpPr txBox="1"/>
          <p:nvPr/>
        </p:nvSpPr>
        <p:spPr>
          <a:xfrm>
            <a:off x="349267" y="1246183"/>
            <a:ext cx="10644808" cy="677108"/>
          </a:xfrm>
          <a:prstGeom prst="rect">
            <a:avLst/>
          </a:prstGeom>
          <a:noFill/>
        </p:spPr>
        <p:txBody>
          <a:bodyPr wrap="square">
            <a:spAutoFit/>
          </a:bodyPr>
          <a:lstStyle/>
          <a:p>
            <a:pPr marL="342900" indent="-342900">
              <a:spcAft>
                <a:spcPts val="600"/>
              </a:spcAft>
              <a:buClr>
                <a:srgbClr val="C00000"/>
              </a:buClr>
              <a:buFont typeface="Wingdings 3" panose="05040102010807070707" pitchFamily="18" charset="2"/>
              <a:buChar char="u"/>
              <a:defRPr/>
            </a:pPr>
            <a:r>
              <a:rPr lang="nl-NL" sz="1900" dirty="0">
                <a:solidFill>
                  <a:schemeClr val="accent6">
                    <a:lumMod val="75000"/>
                  </a:schemeClr>
                </a:solidFill>
                <a:latin typeface="Calibri" panose="020F0502020204030204"/>
              </a:rPr>
              <a:t>Door het bewezen niet werkende VTH-stelsel en handhavingssysteem</a:t>
            </a:r>
            <a:r>
              <a:rPr lang="nl-NL" sz="1900" dirty="0">
                <a:solidFill>
                  <a:schemeClr val="accent6">
                    <a:lumMod val="75000"/>
                  </a:schemeClr>
                </a:solidFill>
              </a:rPr>
              <a:t> en doordat de huidige normen voor industrie de gezondheid van omwonenden onvoldoende borgen</a:t>
            </a:r>
            <a:r>
              <a:rPr lang="nl-NL" sz="1900" dirty="0">
                <a:solidFill>
                  <a:schemeClr val="accent6">
                    <a:lumMod val="75000"/>
                  </a:schemeClr>
                </a:solidFill>
                <a:latin typeface="Calibri" panose="020F0502020204030204"/>
              </a:rPr>
              <a:t> </a:t>
            </a:r>
          </a:p>
        </p:txBody>
      </p:sp>
      <p:sp>
        <p:nvSpPr>
          <p:cNvPr id="7" name="Tekstvak 6">
            <a:extLst>
              <a:ext uri="{FF2B5EF4-FFF2-40B4-BE49-F238E27FC236}">
                <a16:creationId xmlns:a16="http://schemas.microsoft.com/office/drawing/2014/main" id="{E6619439-480C-7DF5-8B46-51E255C3DE46}"/>
              </a:ext>
            </a:extLst>
          </p:cNvPr>
          <p:cNvSpPr txBox="1"/>
          <p:nvPr/>
        </p:nvSpPr>
        <p:spPr>
          <a:xfrm>
            <a:off x="312917" y="2588311"/>
            <a:ext cx="10670019" cy="677108"/>
          </a:xfrm>
          <a:prstGeom prst="rect">
            <a:avLst/>
          </a:prstGeom>
          <a:noFill/>
        </p:spPr>
        <p:txBody>
          <a:bodyPr wrap="square" rtlCol="0">
            <a:spAutoFit/>
          </a:bodyPr>
          <a:lstStyle/>
          <a:p>
            <a:pPr marL="342900" indent="-342900">
              <a:spcAft>
                <a:spcPts val="600"/>
              </a:spcAft>
              <a:buClr>
                <a:srgbClr val="C00000"/>
              </a:buClr>
              <a:buFont typeface="Wingdings 3" panose="05040102010807070707" pitchFamily="18" charset="2"/>
              <a:buChar char="u"/>
              <a:defRPr/>
            </a:pPr>
            <a:r>
              <a:rPr lang="nl-NL" sz="1900" dirty="0">
                <a:solidFill>
                  <a:schemeClr val="accent6">
                    <a:lumMod val="75000"/>
                  </a:schemeClr>
                </a:solidFill>
              </a:rPr>
              <a:t>Geen zicht op cumulatieve milieueffecten van installaties op Zevenellen, de Milieueffectanalyse uit 2017 is achterhaald. Cumulatieve </a:t>
            </a:r>
            <a:r>
              <a:rPr lang="nl-NL" sz="1900" dirty="0" err="1">
                <a:solidFill>
                  <a:schemeClr val="accent6">
                    <a:lumMod val="75000"/>
                  </a:schemeClr>
                </a:solidFill>
              </a:rPr>
              <a:t>efeecten</a:t>
            </a:r>
            <a:r>
              <a:rPr lang="nl-NL" sz="1900" dirty="0">
                <a:solidFill>
                  <a:schemeClr val="accent6">
                    <a:lumMod val="75000"/>
                  </a:schemeClr>
                </a:solidFill>
              </a:rPr>
              <a:t> zijn nodig voor toetsing aan actuele gezondheidsnormen</a:t>
            </a:r>
          </a:p>
        </p:txBody>
      </p:sp>
      <p:sp>
        <p:nvSpPr>
          <p:cNvPr id="8" name="Tekstvak 7">
            <a:extLst>
              <a:ext uri="{FF2B5EF4-FFF2-40B4-BE49-F238E27FC236}">
                <a16:creationId xmlns:a16="http://schemas.microsoft.com/office/drawing/2014/main" id="{582B64BF-C478-46BC-D4E8-9BC388A9F43E}"/>
              </a:ext>
            </a:extLst>
          </p:cNvPr>
          <p:cNvSpPr txBox="1"/>
          <p:nvPr/>
        </p:nvSpPr>
        <p:spPr>
          <a:xfrm>
            <a:off x="337393" y="3259375"/>
            <a:ext cx="10621065" cy="969496"/>
          </a:xfrm>
          <a:prstGeom prst="rect">
            <a:avLst/>
          </a:prstGeom>
          <a:noFill/>
        </p:spPr>
        <p:txBody>
          <a:bodyPr wrap="square" rtlCol="0">
            <a:spAutoFit/>
          </a:bodyPr>
          <a:lstStyle/>
          <a:p>
            <a:pPr marL="342900" indent="-342900">
              <a:spcAft>
                <a:spcPts val="600"/>
              </a:spcAft>
              <a:buClr>
                <a:srgbClr val="C00000"/>
              </a:buClr>
              <a:buFont typeface="Wingdings 3" panose="05040102010807070707" pitchFamily="18" charset="2"/>
              <a:buChar char="u"/>
              <a:defRPr/>
            </a:pPr>
            <a:r>
              <a:rPr lang="nl-NL" sz="1900" dirty="0">
                <a:solidFill>
                  <a:schemeClr val="accent6">
                    <a:lumMod val="75000"/>
                  </a:schemeClr>
                </a:solidFill>
              </a:rPr>
              <a:t>De luchtkwaliteit en geluid zijn bij Zevenellen, zonder dat de sterk vervuilende fabrieken er staan al boven de WHO-normen:  Stikstofdioxide is nu al 12µg </a:t>
            </a:r>
            <a:r>
              <a:rPr lang="nl-NL" sz="1900" dirty="0" err="1">
                <a:solidFill>
                  <a:schemeClr val="accent6">
                    <a:lumMod val="75000"/>
                  </a:schemeClr>
                </a:solidFill>
              </a:rPr>
              <a:t>ipv</a:t>
            </a:r>
            <a:r>
              <a:rPr lang="nl-NL" sz="1900" dirty="0">
                <a:solidFill>
                  <a:schemeClr val="accent6">
                    <a:lumMod val="75000"/>
                  </a:schemeClr>
                </a:solidFill>
              </a:rPr>
              <a:t> 10, Fijnstof 8µg </a:t>
            </a:r>
            <a:r>
              <a:rPr lang="nl-NL" sz="1900" dirty="0" err="1">
                <a:solidFill>
                  <a:schemeClr val="accent6">
                    <a:lumMod val="75000"/>
                  </a:schemeClr>
                </a:solidFill>
              </a:rPr>
              <a:t>ipv</a:t>
            </a:r>
            <a:r>
              <a:rPr lang="nl-NL" sz="1900" dirty="0">
                <a:solidFill>
                  <a:schemeClr val="accent6">
                    <a:lumMod val="75000"/>
                  </a:schemeClr>
                </a:solidFill>
              </a:rPr>
              <a:t> 5. Ook geluid is boven de norm nu 60db (</a:t>
            </a:r>
            <a:r>
              <a:rPr lang="nl-NL" sz="1900" i="1" dirty="0">
                <a:solidFill>
                  <a:schemeClr val="accent6">
                    <a:lumMod val="75000"/>
                  </a:schemeClr>
                </a:solidFill>
              </a:rPr>
              <a:t>Atlas leefomgeving, 1-6-24 locatie </a:t>
            </a:r>
            <a:r>
              <a:rPr lang="nl-NL" sz="1900" i="1" dirty="0" err="1">
                <a:solidFill>
                  <a:schemeClr val="accent6">
                    <a:lumMod val="75000"/>
                  </a:schemeClr>
                </a:solidFill>
              </a:rPr>
              <a:t>Roermondseweg</a:t>
            </a:r>
            <a:r>
              <a:rPr lang="nl-NL" sz="1900" i="1" dirty="0">
                <a:solidFill>
                  <a:schemeClr val="accent6">
                    <a:lumMod val="75000"/>
                  </a:schemeClr>
                </a:solidFill>
              </a:rPr>
              <a:t> 70</a:t>
            </a:r>
            <a:r>
              <a:rPr lang="nl-NL" sz="1900" dirty="0">
                <a:solidFill>
                  <a:schemeClr val="accent6">
                    <a:lumMod val="75000"/>
                  </a:schemeClr>
                </a:solidFill>
              </a:rPr>
              <a:t>)</a:t>
            </a:r>
          </a:p>
        </p:txBody>
      </p:sp>
      <p:sp>
        <p:nvSpPr>
          <p:cNvPr id="9" name="Tekstvak 8">
            <a:extLst>
              <a:ext uri="{FF2B5EF4-FFF2-40B4-BE49-F238E27FC236}">
                <a16:creationId xmlns:a16="http://schemas.microsoft.com/office/drawing/2014/main" id="{6125E795-5BED-78DD-F4F7-E3EAE9752D16}"/>
              </a:ext>
            </a:extLst>
          </p:cNvPr>
          <p:cNvSpPr txBox="1"/>
          <p:nvPr/>
        </p:nvSpPr>
        <p:spPr>
          <a:xfrm>
            <a:off x="312917" y="1917247"/>
            <a:ext cx="10766459" cy="677108"/>
          </a:xfrm>
          <a:prstGeom prst="rect">
            <a:avLst/>
          </a:prstGeom>
          <a:noFill/>
        </p:spPr>
        <p:txBody>
          <a:bodyPr wrap="square" rtlCol="0">
            <a:spAutoFit/>
          </a:bodyPr>
          <a:lstStyle/>
          <a:p>
            <a:pPr marL="342900" indent="-342900">
              <a:spcAft>
                <a:spcPts val="600"/>
              </a:spcAft>
              <a:buClr>
                <a:srgbClr val="C00000"/>
              </a:buClr>
              <a:buFont typeface="Wingdings 3" panose="05040102010807070707" pitchFamily="18" charset="2"/>
              <a:buChar char="u"/>
              <a:defRPr/>
            </a:pPr>
            <a:r>
              <a:rPr lang="nl-NL" sz="1900" dirty="0">
                <a:solidFill>
                  <a:schemeClr val="accent6">
                    <a:lumMod val="75000"/>
                  </a:schemeClr>
                </a:solidFill>
              </a:rPr>
              <a:t>Bij overheid, zowel gemeente Leudal als Provincie Limburg is onvoldoende kennis over gezondheid i.r.t. industrie. Tevens onvoldoende capaciteit</a:t>
            </a:r>
          </a:p>
        </p:txBody>
      </p:sp>
      <p:sp>
        <p:nvSpPr>
          <p:cNvPr id="10" name="Tekstvak 9">
            <a:extLst>
              <a:ext uri="{FF2B5EF4-FFF2-40B4-BE49-F238E27FC236}">
                <a16:creationId xmlns:a16="http://schemas.microsoft.com/office/drawing/2014/main" id="{983DE229-0DB3-3689-E3EB-102307AAFF8C}"/>
              </a:ext>
            </a:extLst>
          </p:cNvPr>
          <p:cNvSpPr txBox="1"/>
          <p:nvPr/>
        </p:nvSpPr>
        <p:spPr>
          <a:xfrm>
            <a:off x="312916" y="4232868"/>
            <a:ext cx="11068863" cy="969496"/>
          </a:xfrm>
          <a:prstGeom prst="rect">
            <a:avLst/>
          </a:prstGeom>
          <a:noFill/>
        </p:spPr>
        <p:txBody>
          <a:bodyPr wrap="square" rtlCol="0">
            <a:spAutoFit/>
          </a:bodyPr>
          <a:lstStyle/>
          <a:p>
            <a:pPr marL="342900" indent="-342900">
              <a:spcAft>
                <a:spcPts val="600"/>
              </a:spcAft>
              <a:buClr>
                <a:srgbClr val="C00000"/>
              </a:buClr>
              <a:buFont typeface="Wingdings 3" panose="05040102010807070707" pitchFamily="18" charset="2"/>
              <a:buChar char="u"/>
              <a:defRPr/>
            </a:pPr>
            <a:r>
              <a:rPr lang="nl-NL" sz="1900" dirty="0">
                <a:solidFill>
                  <a:schemeClr val="accent6">
                    <a:lumMod val="75000"/>
                  </a:schemeClr>
                </a:solidFill>
              </a:rPr>
              <a:t>Bij bestuur gemeente Leudal is geen aandacht voor gezondheid i.r.t. Zevenellen door portefeuillehouder volksgezondheid en leden commissie sociaal. Ook portefeuillehouder handhaving komt niet in beeld. Gemeenteraad wordt eenzijdig geïnformeerd</a:t>
            </a:r>
          </a:p>
        </p:txBody>
      </p:sp>
      <p:sp>
        <p:nvSpPr>
          <p:cNvPr id="11" name="Tekstvak 10">
            <a:extLst>
              <a:ext uri="{FF2B5EF4-FFF2-40B4-BE49-F238E27FC236}">
                <a16:creationId xmlns:a16="http://schemas.microsoft.com/office/drawing/2014/main" id="{8784E60A-57AA-B25F-09BE-AA0E6CD6464B}"/>
              </a:ext>
            </a:extLst>
          </p:cNvPr>
          <p:cNvSpPr txBox="1"/>
          <p:nvPr/>
        </p:nvSpPr>
        <p:spPr>
          <a:xfrm>
            <a:off x="312916" y="5164009"/>
            <a:ext cx="10766459" cy="677108"/>
          </a:xfrm>
          <a:prstGeom prst="rect">
            <a:avLst/>
          </a:prstGeom>
          <a:noFill/>
        </p:spPr>
        <p:txBody>
          <a:bodyPr wrap="square" rtlCol="0">
            <a:spAutoFit/>
          </a:bodyPr>
          <a:lstStyle/>
          <a:p>
            <a:pPr marL="342900" indent="-342900">
              <a:spcAft>
                <a:spcPts val="600"/>
              </a:spcAft>
              <a:buClr>
                <a:srgbClr val="C00000"/>
              </a:buClr>
              <a:buFont typeface="Wingdings 3" panose="05040102010807070707" pitchFamily="18" charset="2"/>
              <a:buChar char="u"/>
            </a:pPr>
            <a:r>
              <a:rPr lang="nl-NL" sz="1900" dirty="0">
                <a:solidFill>
                  <a:schemeClr val="accent6">
                    <a:lumMod val="75000"/>
                  </a:schemeClr>
                </a:solidFill>
              </a:rPr>
              <a:t>Provincie Limburg bepaalt wat op Zevenellen gebeurt. Ambities van </a:t>
            </a:r>
            <a:r>
              <a:rPr lang="nl-NL" sz="1900" dirty="0" err="1">
                <a:solidFill>
                  <a:schemeClr val="accent6">
                    <a:lumMod val="75000"/>
                  </a:schemeClr>
                </a:solidFill>
              </a:rPr>
              <a:t>Chemelot</a:t>
            </a:r>
            <a:r>
              <a:rPr lang="nl-NL" sz="1900" dirty="0">
                <a:solidFill>
                  <a:schemeClr val="accent6">
                    <a:lumMod val="75000"/>
                  </a:schemeClr>
                </a:solidFill>
              </a:rPr>
              <a:t> (2050 </a:t>
            </a:r>
            <a:r>
              <a:rPr lang="nl-NL" sz="1900" dirty="0" err="1">
                <a:solidFill>
                  <a:schemeClr val="accent6">
                    <a:lumMod val="75000"/>
                  </a:schemeClr>
                </a:solidFill>
              </a:rPr>
              <a:t>emissieloos</a:t>
            </a:r>
            <a:r>
              <a:rPr lang="nl-NL" sz="1900" dirty="0">
                <a:solidFill>
                  <a:schemeClr val="accent6">
                    <a:lumMod val="75000"/>
                  </a:schemeClr>
                </a:solidFill>
              </a:rPr>
              <a:t>) bereikt  men ten koste van leefomgeving Midden Limburg. Hier lijkt gemeente niet tegen opgewassen</a:t>
            </a:r>
          </a:p>
        </p:txBody>
      </p:sp>
      <p:sp>
        <p:nvSpPr>
          <p:cNvPr id="12" name="Tekstvak 11">
            <a:extLst>
              <a:ext uri="{FF2B5EF4-FFF2-40B4-BE49-F238E27FC236}">
                <a16:creationId xmlns:a16="http://schemas.microsoft.com/office/drawing/2014/main" id="{A5B916C9-67B9-4703-269D-2E7100882C45}"/>
              </a:ext>
            </a:extLst>
          </p:cNvPr>
          <p:cNvSpPr txBox="1"/>
          <p:nvPr/>
        </p:nvSpPr>
        <p:spPr>
          <a:xfrm>
            <a:off x="349267" y="5798808"/>
            <a:ext cx="10644808" cy="677108"/>
          </a:xfrm>
          <a:prstGeom prst="rect">
            <a:avLst/>
          </a:prstGeom>
          <a:noFill/>
        </p:spPr>
        <p:txBody>
          <a:bodyPr wrap="square" rtlCol="0">
            <a:spAutoFit/>
          </a:bodyPr>
          <a:lstStyle/>
          <a:p>
            <a:pPr marL="342900" indent="-342900">
              <a:spcAft>
                <a:spcPts val="600"/>
              </a:spcAft>
              <a:buClr>
                <a:srgbClr val="C00000"/>
              </a:buClr>
              <a:buFont typeface="Wingdings 3" panose="05040102010807070707" pitchFamily="18" charset="2"/>
              <a:buChar char="u"/>
            </a:pPr>
            <a:r>
              <a:rPr kumimoji="0" lang="nl-NL" sz="19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Er wordt niet geluisterd naar zorgen van omwonenden, er is geen echte omgevingsdialoog. Daardoor neemt ongerustheid, wantrouwen en weerstand steeds meer toe, ook in Roermond</a:t>
            </a:r>
            <a:r>
              <a:rPr lang="nl-NL" sz="1900" noProof="0" dirty="0">
                <a:solidFill>
                  <a:srgbClr val="70AD47">
                    <a:lumMod val="75000"/>
                  </a:srgbClr>
                </a:solidFill>
                <a:latin typeface="Calibri" panose="020F0502020204030204"/>
              </a:rPr>
              <a:t>. </a:t>
            </a:r>
            <a:endParaRPr kumimoji="0" lang="nl-NL" sz="19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4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631" y="5682089"/>
            <a:ext cx="1777927" cy="1175911"/>
          </a:xfrm>
          <a:prstGeom prst="rect">
            <a:avLst/>
          </a:prstGeom>
        </p:spPr>
      </p:pic>
      <p:sp>
        <p:nvSpPr>
          <p:cNvPr id="3" name="Tekstvak 2">
            <a:extLst>
              <a:ext uri="{FF2B5EF4-FFF2-40B4-BE49-F238E27FC236}">
                <a16:creationId xmlns:a16="http://schemas.microsoft.com/office/drawing/2014/main" id="{C85B5F30-9A6C-7069-DCD4-6F5BD3DDA8A4}"/>
              </a:ext>
            </a:extLst>
          </p:cNvPr>
          <p:cNvSpPr txBox="1"/>
          <p:nvPr/>
        </p:nvSpPr>
        <p:spPr>
          <a:xfrm>
            <a:off x="433320" y="347375"/>
            <a:ext cx="11325359" cy="5786199"/>
          </a:xfrm>
          <a:prstGeom prst="rect">
            <a:avLst/>
          </a:prstGeom>
          <a:noFill/>
          <a:ln>
            <a:noFill/>
          </a:ln>
        </p:spPr>
        <p:txBody>
          <a:bodyPr wrap="square" rtlCol="0">
            <a:spAutoFit/>
          </a:bodyPr>
          <a:lstStyle/>
          <a:p>
            <a:r>
              <a:rPr lang="nl-NL" sz="3600" b="1" dirty="0">
                <a:solidFill>
                  <a:schemeClr val="accent6">
                    <a:lumMod val="75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srgbClr val="70AD47">
                    <a:lumMod val="75000"/>
                  </a:srgbClr>
                </a:solidFill>
                <a:latin typeface="Calibri" panose="020F0502020204030204"/>
              </a:rPr>
              <a:t>7</a:t>
            </a:r>
            <a:r>
              <a:rPr kumimoji="0" lang="nl-NL" sz="3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Wat de gemeente moet doen om ons te beschermen</a:t>
            </a:r>
          </a:p>
          <a:p>
            <a:endParaRPr lang="nl-NL" sz="3600" b="1" dirty="0">
              <a:solidFill>
                <a:schemeClr val="accent6">
                  <a:lumMod val="75000"/>
                </a:schemeClr>
              </a:solidFill>
            </a:endParaRPr>
          </a:p>
          <a:p>
            <a:r>
              <a:rPr lang="nl-NL" sz="3200" b="1" dirty="0">
                <a:solidFill>
                  <a:schemeClr val="accent6">
                    <a:lumMod val="75000"/>
                  </a:schemeClr>
                </a:solidFill>
              </a:rPr>
              <a:t>7.1. Veranderen </a:t>
            </a:r>
            <a:r>
              <a:rPr lang="nl-NL" sz="3200" b="1" dirty="0" err="1">
                <a:solidFill>
                  <a:schemeClr val="accent6">
                    <a:lumMod val="75000"/>
                  </a:schemeClr>
                </a:solidFill>
              </a:rPr>
              <a:t>mindset</a:t>
            </a:r>
            <a:endParaRPr lang="nl-NL" sz="3200" b="1" dirty="0">
              <a:solidFill>
                <a:schemeClr val="accent6">
                  <a:lumMod val="75000"/>
                </a:schemeClr>
              </a:solidFill>
            </a:endParaRPr>
          </a:p>
          <a:p>
            <a:endParaRPr lang="nl-NL" sz="2200" b="1" dirty="0">
              <a:solidFill>
                <a:schemeClr val="accent6">
                  <a:lumMod val="75000"/>
                </a:schemeClr>
              </a:solidFill>
            </a:endParaRPr>
          </a:p>
          <a:p>
            <a:pPr marL="914400" lvl="1" indent="-457200">
              <a:spcAft>
                <a:spcPts val="600"/>
              </a:spcAft>
              <a:buClr>
                <a:srgbClr val="00B050"/>
              </a:buClr>
              <a:buFont typeface="Wingdings 3" panose="05040102010807070707" pitchFamily="18" charset="2"/>
              <a:buChar char="u"/>
            </a:pPr>
            <a:r>
              <a:rPr lang="nl-NL" sz="2400" dirty="0">
                <a:solidFill>
                  <a:schemeClr val="accent6">
                    <a:lumMod val="50000"/>
                  </a:schemeClr>
                </a:solidFill>
                <a:highlight>
                  <a:srgbClr val="F4F9F1"/>
                </a:highlight>
              </a:rPr>
              <a:t>Erken de hiervoor geschetste knelpunten en bedenk oplossingen, verstop u niet achter beleid en regels die niet blijken te werken</a:t>
            </a:r>
          </a:p>
          <a:p>
            <a:pPr marL="914400" marR="0" lvl="1"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400" b="0" i="0" u="none" strike="noStrike" kern="1200" cap="none" spc="0" normalizeH="0" baseline="0" noProof="0" dirty="0">
                <a:ln>
                  <a:noFill/>
                </a:ln>
                <a:solidFill>
                  <a:srgbClr val="70AD47">
                    <a:lumMod val="50000"/>
                  </a:srgbClr>
                </a:solidFill>
                <a:effectLst/>
                <a:highlight>
                  <a:srgbClr val="F4F9F1"/>
                </a:highlight>
                <a:uLnTx/>
                <a:uFillTx/>
                <a:latin typeface="Calibri" panose="020F0502020204030204"/>
                <a:ea typeface="+mn-ea"/>
                <a:cs typeface="+mn-cs"/>
              </a:rPr>
              <a:t>Stel emissieloosheid voor Zevenellen als norm, net als </a:t>
            </a:r>
            <a:r>
              <a:rPr kumimoji="0" lang="nl-NL" sz="2400" b="0" i="0" u="none" strike="noStrike" kern="1200" cap="none" spc="0" normalizeH="0" baseline="0" noProof="0" dirty="0" err="1">
                <a:ln>
                  <a:noFill/>
                </a:ln>
                <a:solidFill>
                  <a:srgbClr val="70AD47">
                    <a:lumMod val="50000"/>
                  </a:srgbClr>
                </a:solidFill>
                <a:effectLst/>
                <a:highlight>
                  <a:srgbClr val="F4F9F1"/>
                </a:highlight>
                <a:uLnTx/>
                <a:uFillTx/>
                <a:latin typeface="Calibri" panose="020F0502020204030204"/>
                <a:ea typeface="+mn-ea"/>
                <a:cs typeface="+mn-cs"/>
              </a:rPr>
              <a:t>Chemelot</a:t>
            </a:r>
            <a:r>
              <a:rPr kumimoji="0" lang="nl-NL" sz="2400" b="0" i="0" u="none" strike="noStrike" kern="1200" cap="none" spc="0" normalizeH="0" baseline="0" noProof="0" dirty="0">
                <a:ln>
                  <a:noFill/>
                </a:ln>
                <a:solidFill>
                  <a:srgbClr val="70AD47">
                    <a:lumMod val="50000"/>
                  </a:srgbClr>
                </a:solidFill>
                <a:effectLst/>
                <a:highlight>
                  <a:srgbClr val="F4F9F1"/>
                </a:highlight>
                <a:uLnTx/>
                <a:uFillTx/>
                <a:latin typeface="Calibri" panose="020F0502020204030204"/>
                <a:ea typeface="+mn-ea"/>
                <a:cs typeface="+mn-cs"/>
              </a:rPr>
              <a:t> doet</a:t>
            </a:r>
          </a:p>
          <a:p>
            <a:pPr marL="914400" marR="0" lvl="1"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400" b="0" i="0" u="none" strike="noStrike" kern="1200" cap="none" spc="0" normalizeH="0" baseline="0" noProof="0" dirty="0">
                <a:ln>
                  <a:noFill/>
                </a:ln>
                <a:solidFill>
                  <a:srgbClr val="70AD47">
                    <a:lumMod val="50000"/>
                  </a:srgbClr>
                </a:solidFill>
                <a:effectLst/>
                <a:highlight>
                  <a:srgbClr val="F4F9F1"/>
                </a:highlight>
                <a:uLnTx/>
                <a:uFillTx/>
                <a:latin typeface="Calibri" panose="020F0502020204030204"/>
                <a:ea typeface="+mn-ea"/>
                <a:cs typeface="+mn-cs"/>
              </a:rPr>
              <a:t>Eis een gedeelte van </a:t>
            </a:r>
            <a:r>
              <a:rPr kumimoji="0" lang="nl-NL" sz="2400" b="0" i="0" u="none" strike="noStrike" kern="1200" cap="none" spc="0" normalizeH="0" baseline="0" noProof="0" dirty="0">
                <a:ln>
                  <a:noFill/>
                </a:ln>
                <a:solidFill>
                  <a:srgbClr val="70AD47">
                    <a:lumMod val="75000"/>
                  </a:srgbClr>
                </a:solidFill>
                <a:effectLst/>
                <a:highlight>
                  <a:srgbClr val="F4F9F1"/>
                </a:highlight>
                <a:uLnTx/>
                <a:uFillTx/>
                <a:latin typeface="Calibri" panose="020F0502020204030204"/>
                <a:ea typeface="+mn-ea"/>
                <a:cs typeface="+mn-cs"/>
              </a:rPr>
              <a:t>Essentgelden (1 miljard) voor extra expertise om dit waar te kunnen maken</a:t>
            </a:r>
            <a:endParaRPr lang="nl-NL" sz="2400" dirty="0">
              <a:solidFill>
                <a:srgbClr val="70AD47">
                  <a:lumMod val="75000"/>
                </a:srgbClr>
              </a:solidFill>
              <a:highlight>
                <a:srgbClr val="F4F9F1"/>
              </a:highlight>
              <a:latin typeface="Calibri" panose="020F0502020204030204"/>
            </a:endParaRPr>
          </a:p>
          <a:p>
            <a:pPr marL="914400" marR="0" lvl="1"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400" b="0" i="0" u="none" strike="noStrike" kern="1200" cap="none" spc="0" normalizeH="0" baseline="0" noProof="0" dirty="0">
                <a:ln>
                  <a:noFill/>
                </a:ln>
                <a:solidFill>
                  <a:srgbClr val="70AD47">
                    <a:lumMod val="75000"/>
                  </a:srgbClr>
                </a:solidFill>
                <a:effectLst/>
                <a:highlight>
                  <a:srgbClr val="F4F9F1"/>
                </a:highlight>
                <a:uLnTx/>
                <a:uFillTx/>
                <a:latin typeface="Calibri" panose="020F0502020204030204"/>
                <a:ea typeface="+mn-ea"/>
                <a:cs typeface="+mn-cs"/>
              </a:rPr>
              <a:t>Weerleg niet steeds onze argumenten maar maak u samen met ons sterk voor een gezonde leefomgeving</a:t>
            </a:r>
          </a:p>
          <a:p>
            <a:pPr marL="914400" marR="0" lvl="1"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endParaRPr kumimoji="0" lang="nl-NL" sz="2000" b="0" i="0" u="none" strike="noStrike" kern="1200" cap="none" spc="0" normalizeH="0" baseline="0" noProof="0" dirty="0">
              <a:ln>
                <a:noFill/>
              </a:ln>
              <a:solidFill>
                <a:srgbClr val="70AD47">
                  <a:lumMod val="50000"/>
                </a:srgbClr>
              </a:solidFill>
              <a:effectLst/>
              <a:highlight>
                <a:srgbClr val="F4F9F1"/>
              </a:highlight>
              <a:uLnTx/>
              <a:uFillTx/>
              <a:latin typeface="Calibri" panose="020F0502020204030204"/>
              <a:ea typeface="+mn-ea"/>
              <a:cs typeface="+mn-cs"/>
            </a:endParaRPr>
          </a:p>
        </p:txBody>
      </p:sp>
    </p:spTree>
    <p:extLst>
      <p:ext uri="{BB962C8B-B14F-4D97-AF65-F5344CB8AC3E}">
        <p14:creationId xmlns:p14="http://schemas.microsoft.com/office/powerpoint/2010/main" val="202288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252" y="5682089"/>
            <a:ext cx="1777927" cy="1175911"/>
          </a:xfrm>
          <a:prstGeom prst="rect">
            <a:avLst/>
          </a:prstGeom>
        </p:spPr>
      </p:pic>
      <p:sp>
        <p:nvSpPr>
          <p:cNvPr id="3" name="Tekstvak 2">
            <a:extLst>
              <a:ext uri="{FF2B5EF4-FFF2-40B4-BE49-F238E27FC236}">
                <a16:creationId xmlns:a16="http://schemas.microsoft.com/office/drawing/2014/main" id="{C85B5F30-9A6C-7069-DCD4-6F5BD3DDA8A4}"/>
              </a:ext>
            </a:extLst>
          </p:cNvPr>
          <p:cNvSpPr txBox="1"/>
          <p:nvPr/>
        </p:nvSpPr>
        <p:spPr>
          <a:xfrm>
            <a:off x="299779" y="1251206"/>
            <a:ext cx="11582400" cy="3411190"/>
          </a:xfrm>
          <a:prstGeom prst="rect">
            <a:avLst/>
          </a:prstGeom>
          <a:noFill/>
        </p:spPr>
        <p:txBody>
          <a:bodyPr wrap="square" rtlCol="0">
            <a:spAutoFit/>
          </a:bodyPr>
          <a:lstStyle/>
          <a:p>
            <a:pPr marL="444500">
              <a:spcAft>
                <a:spcPts val="600"/>
              </a:spcAft>
            </a:pPr>
            <a:r>
              <a:rPr lang="nl-NL" sz="3200" b="1" dirty="0">
                <a:solidFill>
                  <a:schemeClr val="accent6">
                    <a:lumMod val="75000"/>
                  </a:schemeClr>
                </a:solidFill>
              </a:rPr>
              <a:t>7.2.  Zet in op preventie: geen bedrijven waarvan we ziek worden</a:t>
            </a:r>
            <a:endParaRPr lang="nl-NL" sz="3200" b="1" kern="100" dirty="0">
              <a:solidFill>
                <a:schemeClr val="accent6">
                  <a:lumMod val="75000"/>
                </a:schemeClr>
              </a:solidFill>
              <a:effectLst/>
              <a:ea typeface="Calibri" panose="020F0502020204030204" pitchFamily="34" charset="0"/>
              <a:cs typeface="Times New Roman" panose="02020603050405020304" pitchFamily="18" charset="0"/>
            </a:endParaRPr>
          </a:p>
          <a:p>
            <a:pPr marL="800100" lvl="1" indent="-342900">
              <a:lnSpc>
                <a:spcPts val="1400"/>
              </a:lnSpc>
              <a:spcAft>
                <a:spcPts val="600"/>
              </a:spcAft>
              <a:buFont typeface="Wingdings" panose="05000000000000000000" pitchFamily="2" charset="2"/>
              <a:buChar char="Ø"/>
            </a:pPr>
            <a:endParaRPr lang="nl-NL" sz="2400" dirty="0">
              <a:solidFill>
                <a:schemeClr val="accent6">
                  <a:lumMod val="50000"/>
                </a:schemeClr>
              </a:solidFill>
            </a:endParaRPr>
          </a:p>
          <a:p>
            <a:pPr marL="914400" lvl="1" indent="-457200">
              <a:spcAft>
                <a:spcPts val="600"/>
              </a:spcAft>
              <a:buClr>
                <a:srgbClr val="00B050"/>
              </a:buClr>
              <a:buFont typeface="Wingdings 3" panose="05040102010807070707" pitchFamily="18" charset="2"/>
              <a:buChar char="u"/>
            </a:pPr>
            <a:r>
              <a:rPr lang="nl-NL" sz="2400" dirty="0">
                <a:solidFill>
                  <a:schemeClr val="accent6">
                    <a:lumMod val="75000"/>
                  </a:schemeClr>
                </a:solidFill>
              </a:rPr>
              <a:t>Zorg voor inzicht in de cumulatieve emissies (stank, lawaai, lucht, licht, water, verkeersuitstoot) van alle bedrijven op het Zevenellen terrein tezamen</a:t>
            </a:r>
          </a:p>
          <a:p>
            <a:pPr marL="914400" lvl="1" indent="-457200">
              <a:spcAft>
                <a:spcPts val="600"/>
              </a:spcAft>
              <a:buClr>
                <a:srgbClr val="00B050"/>
              </a:buClr>
              <a:buFont typeface="Wingdings 3" panose="05040102010807070707" pitchFamily="18" charset="2"/>
              <a:buChar char="u"/>
            </a:pPr>
            <a:r>
              <a:rPr lang="nl-NL" sz="2400" dirty="0">
                <a:solidFill>
                  <a:schemeClr val="accent6">
                    <a:lumMod val="75000"/>
                  </a:schemeClr>
                </a:solidFill>
              </a:rPr>
              <a:t>Toets bij iedere vergunningaanvraag de cumulatieve emissies aan de actuele gezondheidsnormen zoals geformuleerd door GGD/GHOR en stel deze als eis</a:t>
            </a:r>
          </a:p>
          <a:p>
            <a:pPr marL="914400" lvl="1" indent="-457200">
              <a:spcAft>
                <a:spcPts val="600"/>
              </a:spcAft>
              <a:buClr>
                <a:srgbClr val="00B050"/>
              </a:buClr>
              <a:buFont typeface="Wingdings 3" panose="05040102010807070707" pitchFamily="18" charset="2"/>
              <a:buChar char="u"/>
            </a:pPr>
            <a:r>
              <a:rPr lang="nl-NL" sz="2400" dirty="0">
                <a:solidFill>
                  <a:schemeClr val="accent6">
                    <a:lumMod val="75000"/>
                  </a:schemeClr>
                </a:solidFill>
              </a:rPr>
              <a:t>Zorg voor een expertgroep gezondheid i.r.t. Zevenellen i.s.m. GGD en RIVM</a:t>
            </a:r>
          </a:p>
        </p:txBody>
      </p:sp>
    </p:spTree>
    <p:extLst>
      <p:ext uri="{BB962C8B-B14F-4D97-AF65-F5344CB8AC3E}">
        <p14:creationId xmlns:p14="http://schemas.microsoft.com/office/powerpoint/2010/main" val="1348305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002" y="5682089"/>
            <a:ext cx="1777927" cy="1175911"/>
          </a:xfrm>
          <a:prstGeom prst="rect">
            <a:avLst/>
          </a:prstGeom>
        </p:spPr>
      </p:pic>
      <p:sp>
        <p:nvSpPr>
          <p:cNvPr id="3" name="Tekstvak 2">
            <a:extLst>
              <a:ext uri="{FF2B5EF4-FFF2-40B4-BE49-F238E27FC236}">
                <a16:creationId xmlns:a16="http://schemas.microsoft.com/office/drawing/2014/main" id="{C85B5F30-9A6C-7069-DCD4-6F5BD3DDA8A4}"/>
              </a:ext>
            </a:extLst>
          </p:cNvPr>
          <p:cNvSpPr txBox="1"/>
          <p:nvPr/>
        </p:nvSpPr>
        <p:spPr>
          <a:xfrm>
            <a:off x="857173" y="905665"/>
            <a:ext cx="10477653" cy="5155257"/>
          </a:xfrm>
          <a:prstGeom prst="rect">
            <a:avLst/>
          </a:prstGeom>
          <a:noFill/>
        </p:spPr>
        <p:txBody>
          <a:bodyPr wrap="square" rtlCol="0">
            <a:spAutoFit/>
          </a:bodyPr>
          <a:lstStyle/>
          <a:p>
            <a:pPr>
              <a:spcAft>
                <a:spcPts val="600"/>
              </a:spcAft>
            </a:pPr>
            <a:r>
              <a:rPr lang="nl-NL" sz="3200" b="1" dirty="0">
                <a:solidFill>
                  <a:schemeClr val="accent6">
                    <a:lumMod val="75000"/>
                  </a:schemeClr>
                </a:solidFill>
              </a:rPr>
              <a:t>7.3. Zorg voor een goed werkend vergunningensysteem</a:t>
            </a:r>
          </a:p>
          <a:p>
            <a:pPr>
              <a:spcAft>
                <a:spcPts val="600"/>
              </a:spcAft>
            </a:pPr>
            <a:endParaRPr lang="nl-NL" sz="3200" b="1" dirty="0">
              <a:solidFill>
                <a:schemeClr val="accent6">
                  <a:lumMod val="75000"/>
                </a:schemeClr>
              </a:solidFill>
            </a:endParaRPr>
          </a:p>
          <a:p>
            <a:pPr marL="342900" indent="-342900">
              <a:spcAft>
                <a:spcPts val="600"/>
              </a:spcAft>
              <a:buClr>
                <a:srgbClr val="00B050"/>
              </a:buClr>
              <a:buFont typeface="Wingdings 3" panose="05040102010807070707" pitchFamily="18" charset="2"/>
              <a:buChar char="u"/>
            </a:pPr>
            <a:r>
              <a:rPr lang="nl-NL" sz="2400"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Verplicht u</a:t>
            </a:r>
            <a:r>
              <a:rPr lang="nl-NL" sz="24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itgebreide milieueffectrapportage als voorwaarde voor vergunningverlening aan de afvalverwerkende bedrijven</a:t>
            </a:r>
          </a:p>
          <a:p>
            <a:pPr marL="342900" indent="-342900">
              <a:spcAft>
                <a:spcPts val="600"/>
              </a:spcAft>
              <a:buClr>
                <a:srgbClr val="00B050"/>
              </a:buClr>
              <a:buFont typeface="Wingdings 3" panose="05040102010807070707" pitchFamily="18" charset="2"/>
              <a:buChar char="u"/>
            </a:pPr>
            <a:r>
              <a:rPr lang="nl-NL" sz="2400"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Maak een gezondheidseffectrapportage onderdeel van de vergunningaanvraag</a:t>
            </a:r>
          </a:p>
          <a:p>
            <a:pPr marL="342900" indent="-342900">
              <a:spcAft>
                <a:spcPts val="600"/>
              </a:spcAft>
              <a:buClr>
                <a:srgbClr val="00B050"/>
              </a:buClr>
              <a:buFont typeface="Wingdings 3" panose="05040102010807070707" pitchFamily="18" charset="2"/>
              <a:buChar char="u"/>
            </a:pPr>
            <a:r>
              <a:rPr kumimoji="0" lang="nl-NL" sz="2400" b="0" i="0" u="none" strike="noStrike" kern="1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Ligt de verantwoordelijkheid voor vergunning bij de provincie Limburg, eis dan dat deze ook een uitgebreide  milieueffectrapportage en gezondheidseffect-rapportage verplicht stelt</a:t>
            </a:r>
          </a:p>
          <a:p>
            <a:pPr marL="342900" indent="-342900">
              <a:spcAft>
                <a:spcPts val="600"/>
              </a:spcAft>
              <a:buClr>
                <a:srgbClr val="00B050"/>
              </a:buClr>
              <a:buFont typeface="Wingdings 3" panose="05040102010807070707" pitchFamily="18" charset="2"/>
              <a:buChar char="u"/>
            </a:pPr>
            <a:r>
              <a:rPr lang="nl-NL" sz="2400" dirty="0">
                <a:solidFill>
                  <a:schemeClr val="accent6">
                    <a:lumMod val="75000"/>
                  </a:schemeClr>
                </a:solidFill>
              </a:rPr>
              <a:t>Verleen geen vergunning aan bedrijven waarvan vermoed wordt dat ze deze de MER normen gaan overschrijden. M.n. bedrijven die bij de vergunningaanvraag net onder de normen blijven maar waarvan de capaciteit van installaties veel groter is. </a:t>
            </a:r>
          </a:p>
        </p:txBody>
      </p:sp>
    </p:spTree>
    <p:extLst>
      <p:ext uri="{BB962C8B-B14F-4D97-AF65-F5344CB8AC3E}">
        <p14:creationId xmlns:p14="http://schemas.microsoft.com/office/powerpoint/2010/main" val="428565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85B5F30-9A6C-7069-DCD4-6F5BD3DDA8A4}"/>
              </a:ext>
            </a:extLst>
          </p:cNvPr>
          <p:cNvSpPr txBox="1"/>
          <p:nvPr/>
        </p:nvSpPr>
        <p:spPr>
          <a:xfrm>
            <a:off x="545235" y="838601"/>
            <a:ext cx="10962382" cy="5396349"/>
          </a:xfrm>
          <a:prstGeom prst="rect">
            <a:avLst/>
          </a:prstGeom>
          <a:noFill/>
        </p:spPr>
        <p:txBody>
          <a:bodyPr wrap="square" rtlCol="0">
            <a:spAutoFit/>
          </a:bodyPr>
          <a:lstStyle/>
          <a:p>
            <a:r>
              <a:rPr lang="nl-NL" sz="3200" b="1" dirty="0">
                <a:solidFill>
                  <a:schemeClr val="accent6">
                    <a:lumMod val="75000"/>
                  </a:schemeClr>
                </a:solidFill>
              </a:rPr>
              <a:t>7.4. Ontwikkel een goed werkend handhavingssysteem</a:t>
            </a:r>
            <a:endParaRPr lang="nl-NL" sz="3200" b="1" baseline="30000" dirty="0">
              <a:solidFill>
                <a:schemeClr val="accent6">
                  <a:lumMod val="75000"/>
                </a:schemeClr>
              </a:solidFill>
            </a:endParaRPr>
          </a:p>
          <a:p>
            <a:pPr marL="457200" indent="-457200">
              <a:buClr>
                <a:srgbClr val="00B050"/>
              </a:buClr>
              <a:buFont typeface="Wingdings 3" panose="05040102010807070707" pitchFamily="18" charset="2"/>
              <a:buChar char="u"/>
            </a:pPr>
            <a:endParaRPr lang="nl-NL" sz="2800" baseline="30000" dirty="0">
              <a:solidFill>
                <a:schemeClr val="accent6">
                  <a:lumMod val="50000"/>
                </a:schemeClr>
              </a:solidFill>
            </a:endParaRPr>
          </a:p>
          <a:p>
            <a:pPr marL="457200" indent="-457200">
              <a:spcAft>
                <a:spcPts val="600"/>
              </a:spcAft>
              <a:buClr>
                <a:srgbClr val="00B050"/>
              </a:buClr>
              <a:buFont typeface="Wingdings 3" panose="05040102010807070707" pitchFamily="18" charset="2"/>
              <a:buChar char="u"/>
            </a:pPr>
            <a:r>
              <a:rPr lang="nl-NL" sz="2400" dirty="0">
                <a:solidFill>
                  <a:schemeClr val="accent6">
                    <a:lumMod val="75000"/>
                  </a:schemeClr>
                </a:solidFill>
              </a:rPr>
              <a:t>Zorg voor extra en gespecialiseerde handhavingscapaciteit expliciet voor Zevenellen</a:t>
            </a:r>
          </a:p>
          <a:p>
            <a:pPr marL="457200" indent="-457200">
              <a:spcAft>
                <a:spcPts val="600"/>
              </a:spcAft>
              <a:buClr>
                <a:srgbClr val="00B050"/>
              </a:buClr>
              <a:buFont typeface="Wingdings 3" panose="05040102010807070707" pitchFamily="18" charset="2"/>
              <a:buChar char="u"/>
            </a:pPr>
            <a:r>
              <a:rPr lang="nl-NL" sz="2400"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Ontwikkel een</a:t>
            </a:r>
            <a:r>
              <a:rPr lang="nl-NL" sz="24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betrouwbaar registratiesysteem waarmee vastgesteld wordt welke (en hoeveel) stoffen  het terrein op- en afgaan</a:t>
            </a:r>
          </a:p>
          <a:p>
            <a:pPr marL="457200" indent="-457200">
              <a:spcAft>
                <a:spcPts val="600"/>
              </a:spcAft>
              <a:buClr>
                <a:srgbClr val="00B050"/>
              </a:buClr>
              <a:buFont typeface="Wingdings 3" panose="05040102010807070707" pitchFamily="18" charset="2"/>
              <a:buChar char="u"/>
            </a:pPr>
            <a:r>
              <a:rPr lang="nl-NL" sz="24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Leg al bij de vergunningverlening concrete en sanctioneerbare voorschriften vast</a:t>
            </a:r>
          </a:p>
          <a:p>
            <a:pPr marL="457200" indent="-457200">
              <a:spcAft>
                <a:spcPts val="600"/>
              </a:spcAft>
              <a:buClr>
                <a:srgbClr val="00B050"/>
              </a:buClr>
              <a:buFont typeface="Wingdings 3" panose="05040102010807070707" pitchFamily="18" charset="2"/>
              <a:buChar char="u"/>
            </a:pPr>
            <a:r>
              <a:rPr kumimoji="0" lang="nl-NL" sz="2400" b="0" i="0" u="none" strike="noStrike" kern="1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Zorg ervoor dat sancties ook daadwerkelijk opgelegd en uitgevoerd worden.</a:t>
            </a:r>
            <a:endParaRPr lang="nl-NL" sz="2400"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400" b="0" i="0" u="none" strike="noStrike" kern="1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Voer als overheid zelf frequent steekproeven uit op wat het terrein op en af gaat</a:t>
            </a:r>
          </a:p>
          <a:p>
            <a:pPr marL="457200" marR="0" lvl="0"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400" b="0" i="0" u="none" strike="noStrike" kern="1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Zorg dat er voorzieningen komen waardoor de overheid ook zelf emissie en overlast kan meten</a:t>
            </a:r>
          </a:p>
          <a:p>
            <a:pPr marL="457200" marR="0" lvl="0" indent="-457200" algn="l" defTabSz="914400" rtl="0" eaLnBrk="1" fontAlgn="auto" latinLnBrk="0" hangingPunct="1">
              <a:lnSpc>
                <a:spcPct val="100000"/>
              </a:lnSpc>
              <a:spcBef>
                <a:spcPts val="0"/>
              </a:spcBef>
              <a:spcAft>
                <a:spcPts val="600"/>
              </a:spcAft>
              <a:buClr>
                <a:srgbClr val="00B050"/>
              </a:buClr>
              <a:buSzTx/>
              <a:buFont typeface="Wingdings 3" panose="05040102010807070707" pitchFamily="18" charset="2"/>
              <a:buChar char="u"/>
              <a:tabLst/>
              <a:defRPr/>
            </a:pPr>
            <a:r>
              <a:rPr kumimoji="0" lang="nl-NL" sz="2400" b="0" i="0" u="none" strike="noStrike" kern="1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Controleer regelmatig en frequent de emissies en neem direct maatregelen als normen  overschreden worden. </a:t>
            </a:r>
          </a:p>
        </p:txBody>
      </p:sp>
    </p:spTree>
    <p:extLst>
      <p:ext uri="{BB962C8B-B14F-4D97-AF65-F5344CB8AC3E}">
        <p14:creationId xmlns:p14="http://schemas.microsoft.com/office/powerpoint/2010/main" val="377006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445FEF7-95D5-AA1D-F97A-23D0E3381868}"/>
              </a:ext>
            </a:extLst>
          </p:cNvPr>
          <p:cNvSpPr txBox="1"/>
          <p:nvPr/>
        </p:nvSpPr>
        <p:spPr>
          <a:xfrm>
            <a:off x="912922" y="1495892"/>
            <a:ext cx="10694878" cy="4985980"/>
          </a:xfrm>
          <a:prstGeom prst="rect">
            <a:avLst/>
          </a:prstGeom>
          <a:noFill/>
        </p:spPr>
        <p:txBody>
          <a:bodyPr wrap="square" rtlCol="0">
            <a:spAutoFit/>
          </a:bodyPr>
          <a:lstStyle/>
          <a:p>
            <a:pPr marL="457200" indent="-457200">
              <a:spcAft>
                <a:spcPts val="600"/>
              </a:spcAft>
              <a:buClr>
                <a:srgbClr val="00B050"/>
              </a:buClr>
              <a:buFont typeface="Wingdings 3" panose="05040102010807070707" pitchFamily="18" charset="2"/>
              <a:buChar char="u"/>
            </a:pPr>
            <a:r>
              <a:rPr lang="nl-NL" sz="2400" dirty="0">
                <a:solidFill>
                  <a:schemeClr val="accent6">
                    <a:lumMod val="75000"/>
                  </a:schemeClr>
                </a:solidFill>
              </a:rPr>
              <a:t>Bent u bereid te erkennen dat het huidige VTH stelsel en het handhavingssysteem onze gezondheid niet kunnen beschermen?</a:t>
            </a:r>
          </a:p>
          <a:p>
            <a:pPr marL="457200" indent="-457200">
              <a:spcAft>
                <a:spcPts val="600"/>
              </a:spcAft>
              <a:buClr>
                <a:srgbClr val="00B050"/>
              </a:buClr>
              <a:buFont typeface="Wingdings 3" panose="05040102010807070707" pitchFamily="18" charset="2"/>
              <a:buChar char="u"/>
            </a:pPr>
            <a:r>
              <a:rPr lang="nl-NL" sz="2400" dirty="0">
                <a:solidFill>
                  <a:schemeClr val="accent6">
                    <a:lumMod val="75000"/>
                  </a:schemeClr>
                </a:solidFill>
              </a:rPr>
              <a:t>Hoe gaat u zorgen voor een wel werkend vergunningensysteem dat rekening houdt met gezondheidsaspecten?</a:t>
            </a:r>
          </a:p>
          <a:p>
            <a:pPr marL="457200" indent="-457200">
              <a:spcAft>
                <a:spcPts val="600"/>
              </a:spcAft>
              <a:buClr>
                <a:srgbClr val="00B050"/>
              </a:buClr>
              <a:buFont typeface="Wingdings 3" panose="05040102010807070707" pitchFamily="18" charset="2"/>
              <a:buChar char="u"/>
            </a:pPr>
            <a:r>
              <a:rPr lang="nl-NL" sz="2400" dirty="0">
                <a:solidFill>
                  <a:schemeClr val="accent6">
                    <a:lumMod val="75000"/>
                  </a:schemeClr>
                </a:solidFill>
                <a:latin typeface="Calibri" panose="020F0502020204030204"/>
              </a:rPr>
              <a:t>Hoe gaat u zorgen voor een wel werkend handhavingssysteem?</a:t>
            </a:r>
          </a:p>
          <a:p>
            <a:pPr marL="457200" indent="-457200">
              <a:spcAft>
                <a:spcPts val="600"/>
              </a:spcAft>
              <a:buClr>
                <a:srgbClr val="00B050"/>
              </a:buClr>
              <a:buFont typeface="Wingdings 3" panose="05040102010807070707" pitchFamily="18" charset="2"/>
              <a:buChar char="u"/>
            </a:pPr>
            <a:r>
              <a:rPr lang="nl-NL" sz="2400" dirty="0">
                <a:solidFill>
                  <a:schemeClr val="accent6">
                    <a:lumMod val="75000"/>
                  </a:schemeClr>
                </a:solidFill>
              </a:rPr>
              <a:t>Gaat u zorgen voor noodzakelijke extra capaciteit en expertise?</a:t>
            </a:r>
          </a:p>
          <a:p>
            <a:pPr marL="457200" indent="-457200">
              <a:spcAft>
                <a:spcPts val="600"/>
              </a:spcAft>
              <a:buClr>
                <a:srgbClr val="00B050"/>
              </a:buClr>
              <a:buFont typeface="Wingdings 3" panose="05040102010807070707" pitchFamily="18" charset="2"/>
              <a:buChar char="u"/>
            </a:pPr>
            <a:r>
              <a:rPr kumimoji="0" lang="nl-NL"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Gaat u zorgen voor actuele cumulatieve overzichten op alle milieueffecten en die toetsen aan de actuele gezondheidsnormen? </a:t>
            </a:r>
          </a:p>
          <a:p>
            <a:pPr marL="457200" indent="-457200">
              <a:spcAft>
                <a:spcPts val="600"/>
              </a:spcAft>
              <a:buClr>
                <a:srgbClr val="00B050"/>
              </a:buClr>
              <a:buFont typeface="Wingdings 3" panose="05040102010807070707" pitchFamily="18" charset="2"/>
              <a:buChar char="u"/>
            </a:pPr>
            <a:r>
              <a:rPr lang="nl-NL" sz="2400" dirty="0">
                <a:solidFill>
                  <a:schemeClr val="accent6">
                    <a:lumMod val="75000"/>
                  </a:schemeClr>
                </a:solidFill>
                <a:latin typeface="Calibri" panose="020F0502020204030204"/>
              </a:rPr>
              <a:t>Volgt u de adviezen van de minister, het RIVM en Commissie MER om een gezondheidseffectrapportage te laten opstellen </a:t>
            </a:r>
            <a:endParaRPr kumimoji="0" lang="nl-NL"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457200" indent="-457200">
              <a:spcAft>
                <a:spcPts val="600"/>
              </a:spcAft>
              <a:buClr>
                <a:srgbClr val="00B050"/>
              </a:buClr>
              <a:buFont typeface="Wingdings 3" panose="05040102010807070707" pitchFamily="18" charset="2"/>
              <a:buChar char="u"/>
            </a:pPr>
            <a:r>
              <a:rPr kumimoji="0" lang="nl-NL" sz="2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Bent u bereid een onderzoeksgroep in het leven te roepen met ook experts van GGD en RIVM om hiervoor te zorgen? </a:t>
            </a:r>
          </a:p>
        </p:txBody>
      </p:sp>
      <p:sp>
        <p:nvSpPr>
          <p:cNvPr id="3" name="Tekstvak 2">
            <a:extLst>
              <a:ext uri="{FF2B5EF4-FFF2-40B4-BE49-F238E27FC236}">
                <a16:creationId xmlns:a16="http://schemas.microsoft.com/office/drawing/2014/main" id="{3331926F-8BDF-C5FA-E84A-DBE569C32853}"/>
              </a:ext>
            </a:extLst>
          </p:cNvPr>
          <p:cNvSpPr txBox="1"/>
          <p:nvPr/>
        </p:nvSpPr>
        <p:spPr>
          <a:xfrm>
            <a:off x="1042737" y="513347"/>
            <a:ext cx="105650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b="1" dirty="0">
                <a:solidFill>
                  <a:schemeClr val="accent6">
                    <a:lumMod val="75000"/>
                  </a:schemeClr>
                </a:solidFill>
                <a:latin typeface="Calibri" panose="020F0502020204030204"/>
              </a:rPr>
              <a:t>8. Wat gaat u concreet doen om ons te beschermen?</a:t>
            </a:r>
            <a:endParaRPr kumimoji="0" lang="nl-NL" sz="3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6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858" y="5614891"/>
            <a:ext cx="1879528" cy="1243109"/>
          </a:xfrm>
          <a:prstGeom prst="rect">
            <a:avLst/>
          </a:prstGeom>
        </p:spPr>
      </p:pic>
      <p:sp>
        <p:nvSpPr>
          <p:cNvPr id="2" name="Tekstvak 1">
            <a:extLst>
              <a:ext uri="{FF2B5EF4-FFF2-40B4-BE49-F238E27FC236}">
                <a16:creationId xmlns:a16="http://schemas.microsoft.com/office/drawing/2014/main" id="{D2D0F3AE-0DE2-4FEB-6887-5756DEDEDD9E}"/>
              </a:ext>
            </a:extLst>
          </p:cNvPr>
          <p:cNvSpPr txBox="1"/>
          <p:nvPr/>
        </p:nvSpPr>
        <p:spPr>
          <a:xfrm>
            <a:off x="1154048" y="548339"/>
            <a:ext cx="10173552" cy="4716484"/>
          </a:xfrm>
          <a:prstGeom prst="rect">
            <a:avLst/>
          </a:prstGeom>
          <a:noFill/>
        </p:spPr>
        <p:txBody>
          <a:bodyPr wrap="square" rtlCol="0">
            <a:spAutoFit/>
          </a:bodyPr>
          <a:lstStyle/>
          <a:p>
            <a:pPr>
              <a:lnSpc>
                <a:spcPts val="3500"/>
              </a:lnSpc>
              <a:spcAft>
                <a:spcPts val="600"/>
              </a:spcAft>
            </a:pPr>
            <a:endParaRPr lang="nl-NL" sz="2400" b="1" dirty="0">
              <a:solidFill>
                <a:schemeClr val="accent6">
                  <a:lumMod val="75000"/>
                </a:schemeClr>
              </a:solidFill>
            </a:endParaRPr>
          </a:p>
          <a:p>
            <a:pPr marL="457200" indent="-457200">
              <a:lnSpc>
                <a:spcPts val="3500"/>
              </a:lnSpc>
              <a:spcAft>
                <a:spcPts val="600"/>
              </a:spcAft>
              <a:buFont typeface="+mj-lt"/>
              <a:buAutoNum type="arabicPeriod"/>
            </a:pPr>
            <a:r>
              <a:rPr lang="nl-NL" sz="2400" dirty="0">
                <a:solidFill>
                  <a:schemeClr val="accent6">
                    <a:lumMod val="75000"/>
                  </a:schemeClr>
                </a:solidFill>
              </a:rPr>
              <a:t>Een impressie van wat op Zevenellen staat te gebeuren</a:t>
            </a:r>
          </a:p>
          <a:p>
            <a:pPr marL="457200" indent="-457200">
              <a:lnSpc>
                <a:spcPts val="3500"/>
              </a:lnSpc>
              <a:spcAft>
                <a:spcPts val="600"/>
              </a:spcAft>
              <a:buFont typeface="+mj-lt"/>
              <a:buAutoNum type="arabicPeriod"/>
            </a:pPr>
            <a:r>
              <a:rPr lang="nl-NL" sz="2400" dirty="0">
                <a:solidFill>
                  <a:schemeClr val="accent6">
                    <a:lumMod val="75000"/>
                  </a:schemeClr>
                </a:solidFill>
              </a:rPr>
              <a:t>Gevolgen voor Leudal/Midden-Limburg</a:t>
            </a:r>
          </a:p>
          <a:p>
            <a:pPr marL="457200" indent="-457200">
              <a:lnSpc>
                <a:spcPts val="3500"/>
              </a:lnSpc>
              <a:spcAft>
                <a:spcPts val="600"/>
              </a:spcAft>
              <a:buFont typeface="+mj-lt"/>
              <a:buAutoNum type="arabicPeriod"/>
            </a:pPr>
            <a:r>
              <a:rPr lang="nl-NL" sz="2400" dirty="0">
                <a:solidFill>
                  <a:schemeClr val="accent6">
                    <a:lumMod val="75000"/>
                  </a:schemeClr>
                </a:solidFill>
              </a:rPr>
              <a:t>We kunnen nu niet vertrouwen op de overheid</a:t>
            </a:r>
          </a:p>
          <a:p>
            <a:pPr marL="457200" indent="-457200">
              <a:lnSpc>
                <a:spcPts val="3500"/>
              </a:lnSpc>
              <a:spcAft>
                <a:spcPts val="600"/>
              </a:spcAft>
              <a:buFont typeface="+mj-lt"/>
              <a:buAutoNum type="arabicPeriod"/>
            </a:pPr>
            <a:r>
              <a:rPr lang="nl-NL" sz="2400" dirty="0">
                <a:solidFill>
                  <a:schemeClr val="accent6">
                    <a:lumMod val="75000"/>
                  </a:schemeClr>
                </a:solidFill>
              </a:rPr>
              <a:t>Als gemeente bent u verantwoordelijk</a:t>
            </a:r>
          </a:p>
          <a:p>
            <a:pPr marL="457200" indent="-457200">
              <a:lnSpc>
                <a:spcPts val="3500"/>
              </a:lnSpc>
              <a:spcAft>
                <a:spcPts val="600"/>
              </a:spcAft>
              <a:buFont typeface="+mj-lt"/>
              <a:buAutoNum type="arabicPeriod"/>
            </a:pPr>
            <a:r>
              <a:rPr lang="nl-NL" sz="2400" dirty="0">
                <a:solidFill>
                  <a:schemeClr val="accent6">
                    <a:lumMod val="75000"/>
                  </a:schemeClr>
                </a:solidFill>
              </a:rPr>
              <a:t>Leer van wat elders mis ging en gebruik de aanbevelingen</a:t>
            </a:r>
          </a:p>
          <a:p>
            <a:pPr marL="457200" indent="-457200">
              <a:lnSpc>
                <a:spcPts val="3500"/>
              </a:lnSpc>
              <a:spcAft>
                <a:spcPts val="600"/>
              </a:spcAft>
              <a:buFont typeface="+mj-lt"/>
              <a:buAutoNum type="arabicPeriod"/>
            </a:pPr>
            <a:r>
              <a:rPr lang="nl-NL" sz="2400" dirty="0">
                <a:solidFill>
                  <a:schemeClr val="accent6">
                    <a:lumMod val="75000"/>
                  </a:schemeClr>
                </a:solidFill>
              </a:rPr>
              <a:t>Waarom het bij Zevenellen mis zal gaan</a:t>
            </a:r>
          </a:p>
          <a:p>
            <a:pPr marL="457200" indent="-457200">
              <a:lnSpc>
                <a:spcPts val="3500"/>
              </a:lnSpc>
              <a:spcAft>
                <a:spcPts val="600"/>
              </a:spcAft>
              <a:buFont typeface="+mj-lt"/>
              <a:buAutoNum type="arabicPeriod"/>
            </a:pPr>
            <a:r>
              <a:rPr lang="nl-NL" sz="2400" dirty="0">
                <a:solidFill>
                  <a:schemeClr val="accent6">
                    <a:lumMod val="75000"/>
                  </a:schemeClr>
                </a:solidFill>
              </a:rPr>
              <a:t>Wat gemeente moet doen om ons te beschermen tegen overlast Zevenellen</a:t>
            </a:r>
          </a:p>
          <a:p>
            <a:pPr marL="457200" indent="-457200">
              <a:lnSpc>
                <a:spcPts val="3500"/>
              </a:lnSpc>
              <a:spcAft>
                <a:spcPts val="600"/>
              </a:spcAft>
              <a:buFont typeface="+mj-lt"/>
              <a:buAutoNum type="arabicPeriod"/>
            </a:pPr>
            <a:r>
              <a:rPr lang="nl-NL" sz="2400" dirty="0">
                <a:solidFill>
                  <a:schemeClr val="accent6">
                    <a:lumMod val="75000"/>
                  </a:schemeClr>
                </a:solidFill>
              </a:rPr>
              <a:t>Wat gaat u concreet doen om ons te beschermen?</a:t>
            </a:r>
          </a:p>
        </p:txBody>
      </p:sp>
    </p:spTree>
    <p:extLst>
      <p:ext uri="{BB962C8B-B14F-4D97-AF65-F5344CB8AC3E}">
        <p14:creationId xmlns:p14="http://schemas.microsoft.com/office/powerpoint/2010/main" val="3761615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445FEF7-95D5-AA1D-F97A-23D0E3381868}"/>
              </a:ext>
            </a:extLst>
          </p:cNvPr>
          <p:cNvSpPr txBox="1"/>
          <p:nvPr/>
        </p:nvSpPr>
        <p:spPr>
          <a:xfrm>
            <a:off x="912922" y="1495892"/>
            <a:ext cx="10694878" cy="44473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NL"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Inwoners in Midden-Limburg hebben recht op een gezonde leefomgeving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nl-NL"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nl-NL" sz="2400" b="1" dirty="0">
                <a:solidFill>
                  <a:schemeClr val="accent6">
                    <a:lumMod val="75000"/>
                  </a:schemeClr>
                </a:solidFill>
                <a:latin typeface="Calibri" panose="020F0502020204030204"/>
              </a:rPr>
              <a:t>Leer van wat overal misgaat en volg de aanbevelingen op.</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nl-NL" sz="2400" b="1" dirty="0">
              <a:solidFill>
                <a:schemeClr val="accent6">
                  <a:lumMod val="75000"/>
                </a:schemeClr>
              </a:solidFill>
              <a:latin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nl-NL" sz="2400" b="1" dirty="0">
                <a:solidFill>
                  <a:schemeClr val="accent6">
                    <a:lumMod val="75000"/>
                  </a:schemeClr>
                </a:solidFill>
                <a:latin typeface="Calibri" panose="020F0502020204030204"/>
              </a:rPr>
              <a:t>Gebruik de Essentgelden waar nu de provincie en gemeenten elders mooi weer van spelen. </a:t>
            </a:r>
            <a:br>
              <a:rPr lang="nl-NL" sz="2400" b="1" dirty="0">
                <a:solidFill>
                  <a:schemeClr val="accent6">
                    <a:lumMod val="75000"/>
                  </a:schemeClr>
                </a:solidFill>
                <a:latin typeface="Calibri" panose="020F0502020204030204"/>
              </a:rPr>
            </a:br>
            <a:r>
              <a:rPr lang="nl-NL" sz="2400" b="1" dirty="0">
                <a:solidFill>
                  <a:schemeClr val="accent6">
                    <a:lumMod val="75000"/>
                  </a:schemeClr>
                </a:solidFill>
                <a:latin typeface="Calibri" panose="020F0502020204030204"/>
              </a:rPr>
              <a:t>Zet ze in voor bescherming van inwoners Midden-Limburg, de plek waar die gelden ook vandaan komen.</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nl-NL" sz="2400" b="1" dirty="0">
              <a:solidFill>
                <a:schemeClr val="accent6">
                  <a:lumMod val="75000"/>
                </a:schemeClr>
              </a:solidFill>
              <a:latin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nl-NL" sz="3200" b="1" dirty="0">
                <a:solidFill>
                  <a:schemeClr val="accent6">
                    <a:lumMod val="75000"/>
                  </a:schemeClr>
                </a:solidFill>
                <a:latin typeface="Calibri" panose="020F0502020204030204"/>
              </a:rPr>
              <a:t>Uw reactie en antwoorden op de vragen</a:t>
            </a:r>
          </a:p>
        </p:txBody>
      </p:sp>
    </p:spTree>
    <p:extLst>
      <p:ext uri="{BB962C8B-B14F-4D97-AF65-F5344CB8AC3E}">
        <p14:creationId xmlns:p14="http://schemas.microsoft.com/office/powerpoint/2010/main" val="365473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DF9"/>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940" y="5426659"/>
            <a:ext cx="2073088" cy="1371128"/>
          </a:xfrm>
          <a:prstGeom prst="rect">
            <a:avLst/>
          </a:prstGeom>
        </p:spPr>
      </p:pic>
      <p:sp>
        <p:nvSpPr>
          <p:cNvPr id="3" name="Tekstvak 2">
            <a:extLst>
              <a:ext uri="{FF2B5EF4-FFF2-40B4-BE49-F238E27FC236}">
                <a16:creationId xmlns:a16="http://schemas.microsoft.com/office/drawing/2014/main" id="{3331926F-8BDF-C5FA-E84A-DBE569C32853}"/>
              </a:ext>
            </a:extLst>
          </p:cNvPr>
          <p:cNvSpPr txBox="1"/>
          <p:nvPr/>
        </p:nvSpPr>
        <p:spPr>
          <a:xfrm>
            <a:off x="813468" y="346830"/>
            <a:ext cx="105650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Bronnen</a:t>
            </a:r>
          </a:p>
        </p:txBody>
      </p:sp>
      <p:sp>
        <p:nvSpPr>
          <p:cNvPr id="10" name="Tekstvak 9">
            <a:extLst>
              <a:ext uri="{FF2B5EF4-FFF2-40B4-BE49-F238E27FC236}">
                <a16:creationId xmlns:a16="http://schemas.microsoft.com/office/drawing/2014/main" id="{0EB68BB0-5241-7494-574A-44F19C82256C}"/>
              </a:ext>
            </a:extLst>
          </p:cNvPr>
          <p:cNvSpPr txBox="1"/>
          <p:nvPr/>
        </p:nvSpPr>
        <p:spPr>
          <a:xfrm>
            <a:off x="813468" y="928932"/>
            <a:ext cx="10845132" cy="55861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Onvoldoende kennis over de gezondheidseffecten en risico’s van industriële emissies bij overheden</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‘Industrie en omwonenden’, Raad voor de Veiligheid, Den Haag , april 2023</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1" u="sng" strike="noStrike" kern="1200" cap="none" spc="0" normalizeH="0" baseline="0" noProof="0" dirty="0" err="1">
                <a:ln>
                  <a:noFill/>
                </a:ln>
                <a:solidFill>
                  <a:prstClr val="black"/>
                </a:solidFill>
                <a:effectLst/>
                <a:uLnTx/>
                <a:uFillTx/>
                <a:latin typeface="Calibri" panose="020F0502020204030204"/>
                <a:ea typeface="+mn-ea"/>
                <a:cs typeface="+mn-cs"/>
              </a:rPr>
              <a:t>https</a:t>
            </a:r>
            <a:r>
              <a:rPr kumimoji="0" lang="nl-NL" sz="1400" b="0" i="1" u="sng" strike="noStrike" kern="1200" cap="none" spc="0" normalizeH="0" baseline="0" noProof="0" dirty="0">
                <a:ln>
                  <a:noFill/>
                </a:ln>
                <a:solidFill>
                  <a:prstClr val="black"/>
                </a:solidFill>
                <a:effectLst/>
                <a:uLnTx/>
                <a:uFillTx/>
                <a:latin typeface="Calibri" panose="020F0502020204030204"/>
                <a:ea typeface="+mn-ea"/>
                <a:cs typeface="+mn-cs"/>
              </a:rPr>
              <a:t>//onderzoeksraad.nl/industrie-en-omwonenden</a:t>
            </a:r>
          </a:p>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Het vergunning, toezicht en handhavingsstelsel (VTH) werkt niet</a:t>
            </a:r>
            <a:b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Om de Leefomgeving’,  Commissie van Aartsen, maart 2022</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https://www.rijksoverheid.nl/documenten/rapporten/2021/03/04/rapport-om-de-leefomgeving-omgevingsdiensten-als-gangmaker-voor-het-bestuur</a:t>
            </a:r>
            <a:endPar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In Limburg weinig toezicht, veel overtredingen niet geconstateerd, onvoldoende expertise en capaciteit</a:t>
            </a:r>
            <a:b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Vergunningverlening, toezicht en handhaving Provincie Limburg Rapport van bevindingen November 2022</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https://zuidelijkerekenkamer.nl/publicaties/onderzoek-vergunningverlening-toezicht-en-handhaving/</a:t>
            </a:r>
            <a:endPar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Interbestuurlijk programma versterken VTH-stelsel</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o.a. 3 ministeries, juni 2022</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https://www.rijksoverheid.nl/documenten/rapporten/2022/07/08/bijlage-1-programmaplan-ibp</a:t>
            </a:r>
            <a:endPar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highlight>
                  <a:srgbClr val="FFFFFF"/>
                </a:highlight>
                <a:uLnTx/>
                <a:uFillTx/>
                <a:latin typeface="FFMetaSerifWebProBold"/>
                <a:ea typeface="+mn-ea"/>
                <a:cs typeface="+mn-cs"/>
              </a:rPr>
              <a:t>Gezondheid in milieueffectrapportage voor omgevingsplannen en omgevingsvisies</a:t>
            </a:r>
            <a:br>
              <a:rPr kumimoji="0" lang="nl-NL" sz="1400" b="0" i="0" u="none" strike="noStrike" kern="1200" cap="none" spc="0" normalizeH="0" baseline="0" noProof="0" dirty="0">
                <a:ln>
                  <a:noFill/>
                </a:ln>
                <a:solidFill>
                  <a:prstClr val="black"/>
                </a:solidFill>
                <a:effectLst/>
                <a:highlight>
                  <a:srgbClr val="FFFFFF"/>
                </a:highlight>
                <a:uLnTx/>
                <a:uFillTx/>
                <a:latin typeface="FFMetaSerifWebProBold"/>
                <a:ea typeface="+mn-ea"/>
                <a:cs typeface="+mn-cs"/>
              </a:rPr>
            </a:br>
            <a:r>
              <a:rPr kumimoji="0" lang="nl-NL" sz="1400" b="0" i="1" u="sng" strike="noStrike" kern="1200" cap="none" spc="0" normalizeH="0" baseline="0" noProof="0" dirty="0">
                <a:ln>
                  <a:noFill/>
                </a:ln>
                <a:solidFill>
                  <a:prstClr val="black"/>
                </a:solidFill>
                <a:effectLst/>
                <a:uLnTx/>
                <a:uFillTx/>
                <a:latin typeface="Calibri" panose="020F0502020204030204"/>
                <a:ea typeface="+mn-ea"/>
                <a:cs typeface="+mn-cs"/>
              </a:rPr>
              <a:t>https://www.commissiemer.nl/themas/gezondheid/stand-van-zaken</a:t>
            </a:r>
          </a:p>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Opstellen integrale Gezondheid Effect Rapportage (GER), </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‘Gezondheid geborgd’, Bevindingen Expertgroep Gezondheid in opdracht van </a:t>
            </a:r>
            <a:r>
              <a:rPr kumimoji="0" lang="nl-NL" sz="1400" b="0" i="0" u="none" strike="noStrike" kern="1200" cap="none" spc="0" normalizeH="0" baseline="0" noProof="0" dirty="0" err="1">
                <a:ln>
                  <a:noFill/>
                </a:ln>
                <a:solidFill>
                  <a:prstClr val="black"/>
                </a:solidFill>
                <a:effectLst/>
                <a:uLnTx/>
                <a:uFillTx/>
                <a:latin typeface="Calibri" panose="020F0502020204030204"/>
                <a:ea typeface="+mn-ea"/>
                <a:cs typeface="+mn-cs"/>
              </a:rPr>
              <a:t>staatsecr</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febr. 2024</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https://www.rijksoverheid.nl/documenten/rapporten/2024/02/28/bijlage-2-advies-gezondheid-geborgd-eerste-bevindingen-van-de-expertgroep-gezondheid-ijmond-28-februari-2023-3</a:t>
            </a:r>
            <a:endPar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Meten gezondheidsrisico’s</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Milieu </a:t>
            </a:r>
            <a:r>
              <a:rPr kumimoji="0" lang="nl-NL" sz="1400" b="0" i="0" u="none" strike="noStrike" kern="1200" cap="none" spc="0" normalizeH="0" baseline="0" noProof="0" dirty="0" err="1">
                <a:ln>
                  <a:noFill/>
                </a:ln>
                <a:solidFill>
                  <a:prstClr val="black"/>
                </a:solidFill>
                <a:effectLst/>
                <a:uLnTx/>
                <a:uFillTx/>
                <a:latin typeface="Calibri" panose="020F0502020204030204"/>
                <a:ea typeface="+mn-ea"/>
                <a:cs typeface="+mn-cs"/>
              </a:rPr>
              <a:t>Gezondheids</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Risico Indicator (MGR), RIVM</a:t>
            </a:r>
            <a:b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1" u="sng" strike="noStrike" kern="1200" cap="none" spc="0" normalizeH="0" baseline="0" noProof="0" dirty="0">
                <a:ln>
                  <a:noFill/>
                </a:ln>
                <a:solidFill>
                  <a:prstClr val="black"/>
                </a:solidFill>
                <a:effectLst/>
                <a:uLnTx/>
                <a:uFillTx/>
                <a:latin typeface="Calibri" panose="020F0502020204030204"/>
                <a:ea typeface="+mn-ea"/>
                <a:cs typeface="+mn-cs"/>
              </a:rPr>
              <a:t>https://www.rivm.nl/milieugezondheidsrisico-s/hoe-werkt-mgr</a:t>
            </a:r>
          </a:p>
          <a:p>
            <a:pPr marL="285750" marR="0" lvl="0" indent="-285750" algn="l" defTabSz="914400" rtl="0" eaLnBrk="1" fontAlgn="auto" latinLnBrk="0" hangingPunct="1">
              <a:lnSpc>
                <a:spcPct val="100000"/>
              </a:lnSpc>
              <a:spcBef>
                <a:spcPts val="0"/>
              </a:spcBef>
              <a:spcAft>
                <a:spcPts val="600"/>
              </a:spcAft>
              <a:buClr>
                <a:srgbClr val="70AD47">
                  <a:lumMod val="75000"/>
                </a:srgbClr>
              </a:buClr>
              <a:buSzTx/>
              <a:buFont typeface="Wingdings 3" panose="05040102010807070707" pitchFamily="18" charset="2"/>
              <a:buChar char="u"/>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Actuele gezondheidsnormen : GGD/GHOR, 2022 </a:t>
            </a:r>
            <a:b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https://ggdghor.nl/onderwerp/adviezen-overige-leefomgevingsfactoren</a:t>
            </a: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28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D5E3B0-46F5-A32E-202F-4C80A4CFF6A4}"/>
              </a:ext>
            </a:extLst>
          </p:cNvPr>
          <p:cNvPicPr>
            <a:picLocks noChangeAspect="1"/>
          </p:cNvPicPr>
          <p:nvPr/>
        </p:nvPicPr>
        <p:blipFill>
          <a:blip r:embed="rId2"/>
          <a:stretch>
            <a:fillRect/>
          </a:stretch>
        </p:blipFill>
        <p:spPr>
          <a:xfrm>
            <a:off x="2299063" y="-238265"/>
            <a:ext cx="8272401" cy="7363067"/>
          </a:xfrm>
          <a:prstGeom prst="rect">
            <a:avLst/>
          </a:prstGeom>
          <a:ln>
            <a:noFill/>
          </a:ln>
        </p:spPr>
      </p:pic>
      <p:pic>
        <p:nvPicPr>
          <p:cNvPr id="13" name="Afbeelding 12">
            <a:extLst>
              <a:ext uri="{FF2B5EF4-FFF2-40B4-BE49-F238E27FC236}">
                <a16:creationId xmlns:a16="http://schemas.microsoft.com/office/drawing/2014/main" id="{774F75B0-9A95-EB90-F0EA-4475A197E911}"/>
              </a:ext>
            </a:extLst>
          </p:cNvPr>
          <p:cNvPicPr>
            <a:picLocks noChangeAspect="1"/>
          </p:cNvPicPr>
          <p:nvPr/>
        </p:nvPicPr>
        <p:blipFill>
          <a:blip r:embed="rId3"/>
          <a:stretch>
            <a:fillRect/>
          </a:stretch>
        </p:blipFill>
        <p:spPr>
          <a:xfrm>
            <a:off x="4935804" y="1678068"/>
            <a:ext cx="2557436" cy="2279978"/>
          </a:xfrm>
          <a:prstGeom prst="rect">
            <a:avLst/>
          </a:prstGeom>
        </p:spPr>
      </p:pic>
      <p:pic>
        <p:nvPicPr>
          <p:cNvPr id="15" name="Afbeelding 14">
            <a:extLst>
              <a:ext uri="{FF2B5EF4-FFF2-40B4-BE49-F238E27FC236}">
                <a16:creationId xmlns:a16="http://schemas.microsoft.com/office/drawing/2014/main" id="{4C088675-5803-6451-35E0-03F4422E0C47}"/>
              </a:ext>
            </a:extLst>
          </p:cNvPr>
          <p:cNvPicPr>
            <a:picLocks noChangeAspect="1"/>
          </p:cNvPicPr>
          <p:nvPr/>
        </p:nvPicPr>
        <p:blipFill>
          <a:blip r:embed="rId3"/>
          <a:stretch>
            <a:fillRect/>
          </a:stretch>
        </p:blipFill>
        <p:spPr>
          <a:xfrm>
            <a:off x="6634926" y="3357870"/>
            <a:ext cx="1598284" cy="1314326"/>
          </a:xfrm>
          <a:prstGeom prst="rect">
            <a:avLst/>
          </a:prstGeom>
        </p:spPr>
      </p:pic>
      <p:pic>
        <p:nvPicPr>
          <p:cNvPr id="16" name="Afbeelding 15">
            <a:extLst>
              <a:ext uri="{FF2B5EF4-FFF2-40B4-BE49-F238E27FC236}">
                <a16:creationId xmlns:a16="http://schemas.microsoft.com/office/drawing/2014/main" id="{AB55D24D-CD0C-83BE-821B-507737B1836C}"/>
              </a:ext>
            </a:extLst>
          </p:cNvPr>
          <p:cNvPicPr>
            <a:picLocks noChangeAspect="1"/>
          </p:cNvPicPr>
          <p:nvPr/>
        </p:nvPicPr>
        <p:blipFill>
          <a:blip r:embed="rId3"/>
          <a:stretch>
            <a:fillRect/>
          </a:stretch>
        </p:blipFill>
        <p:spPr>
          <a:xfrm rot="830071">
            <a:off x="6523233" y="4275178"/>
            <a:ext cx="1048616" cy="2425938"/>
          </a:xfrm>
          <a:prstGeom prst="rect">
            <a:avLst/>
          </a:prstGeom>
        </p:spPr>
      </p:pic>
      <p:pic>
        <p:nvPicPr>
          <p:cNvPr id="17" name="Afbeelding 16">
            <a:extLst>
              <a:ext uri="{FF2B5EF4-FFF2-40B4-BE49-F238E27FC236}">
                <a16:creationId xmlns:a16="http://schemas.microsoft.com/office/drawing/2014/main" id="{9C9FF49C-1E9E-7654-A217-8410BAA15944}"/>
              </a:ext>
            </a:extLst>
          </p:cNvPr>
          <p:cNvPicPr>
            <a:picLocks noChangeAspect="1"/>
          </p:cNvPicPr>
          <p:nvPr/>
        </p:nvPicPr>
        <p:blipFill>
          <a:blip r:embed="rId3"/>
          <a:stretch>
            <a:fillRect/>
          </a:stretch>
        </p:blipFill>
        <p:spPr>
          <a:xfrm>
            <a:off x="5865223" y="864319"/>
            <a:ext cx="1201016" cy="987638"/>
          </a:xfrm>
          <a:prstGeom prst="rect">
            <a:avLst/>
          </a:prstGeom>
        </p:spPr>
      </p:pic>
      <p:sp>
        <p:nvSpPr>
          <p:cNvPr id="18" name="Tekstvak 17">
            <a:extLst>
              <a:ext uri="{FF2B5EF4-FFF2-40B4-BE49-F238E27FC236}">
                <a16:creationId xmlns:a16="http://schemas.microsoft.com/office/drawing/2014/main" id="{E720A33C-2D4E-04C6-3ED7-A06E8D675802}"/>
              </a:ext>
            </a:extLst>
          </p:cNvPr>
          <p:cNvSpPr txBox="1"/>
          <p:nvPr/>
        </p:nvSpPr>
        <p:spPr>
          <a:xfrm>
            <a:off x="6263256" y="1083868"/>
            <a:ext cx="404949" cy="461665"/>
          </a:xfrm>
          <a:prstGeom prst="rect">
            <a:avLst/>
          </a:prstGeom>
          <a:noFill/>
          <a:ln>
            <a:solidFill>
              <a:srgbClr val="C00000"/>
            </a:solidFill>
          </a:ln>
        </p:spPr>
        <p:txBody>
          <a:bodyPr wrap="square" rtlCol="0">
            <a:spAutoFit/>
          </a:bodyPr>
          <a:lstStyle/>
          <a:p>
            <a:r>
              <a:rPr lang="nl-NL" sz="2400" b="1" dirty="0">
                <a:solidFill>
                  <a:schemeClr val="bg1"/>
                </a:solidFill>
              </a:rPr>
              <a:t>1</a:t>
            </a:r>
          </a:p>
        </p:txBody>
      </p:sp>
      <p:sp>
        <p:nvSpPr>
          <p:cNvPr id="25" name="Tekstvak 24">
            <a:extLst>
              <a:ext uri="{FF2B5EF4-FFF2-40B4-BE49-F238E27FC236}">
                <a16:creationId xmlns:a16="http://schemas.microsoft.com/office/drawing/2014/main" id="{C942FB89-869D-2011-87CC-1CFC968977F7}"/>
              </a:ext>
            </a:extLst>
          </p:cNvPr>
          <p:cNvSpPr txBox="1"/>
          <p:nvPr/>
        </p:nvSpPr>
        <p:spPr>
          <a:xfrm>
            <a:off x="6087048" y="2587224"/>
            <a:ext cx="404949" cy="461665"/>
          </a:xfrm>
          <a:prstGeom prst="rect">
            <a:avLst/>
          </a:prstGeom>
          <a:noFill/>
          <a:ln>
            <a:solidFill>
              <a:srgbClr val="C00000"/>
            </a:solidFill>
          </a:ln>
        </p:spPr>
        <p:txBody>
          <a:bodyPr wrap="square" rtlCol="0">
            <a:spAutoFit/>
          </a:bodyPr>
          <a:lstStyle/>
          <a:p>
            <a:r>
              <a:rPr lang="nl-NL" sz="2400" b="1" dirty="0">
                <a:solidFill>
                  <a:schemeClr val="bg1"/>
                </a:solidFill>
              </a:rPr>
              <a:t>2</a:t>
            </a:r>
          </a:p>
        </p:txBody>
      </p:sp>
      <p:sp>
        <p:nvSpPr>
          <p:cNvPr id="26" name="Tekstvak 25">
            <a:extLst>
              <a:ext uri="{FF2B5EF4-FFF2-40B4-BE49-F238E27FC236}">
                <a16:creationId xmlns:a16="http://schemas.microsoft.com/office/drawing/2014/main" id="{58627D95-6749-7886-DD22-C4F54044AE27}"/>
              </a:ext>
            </a:extLst>
          </p:cNvPr>
          <p:cNvSpPr txBox="1"/>
          <p:nvPr/>
        </p:nvSpPr>
        <p:spPr>
          <a:xfrm>
            <a:off x="7268713" y="3723329"/>
            <a:ext cx="404949" cy="461665"/>
          </a:xfrm>
          <a:prstGeom prst="rect">
            <a:avLst/>
          </a:prstGeom>
          <a:noFill/>
          <a:ln>
            <a:solidFill>
              <a:srgbClr val="C00000"/>
            </a:solidFill>
          </a:ln>
        </p:spPr>
        <p:txBody>
          <a:bodyPr wrap="square" rtlCol="0">
            <a:spAutoFit/>
          </a:bodyPr>
          <a:lstStyle/>
          <a:p>
            <a:r>
              <a:rPr lang="nl-NL" sz="2400" b="1" dirty="0">
                <a:solidFill>
                  <a:schemeClr val="bg1"/>
                </a:solidFill>
              </a:rPr>
              <a:t>3</a:t>
            </a:r>
          </a:p>
        </p:txBody>
      </p:sp>
      <p:sp>
        <p:nvSpPr>
          <p:cNvPr id="27" name="Tekstvak 26">
            <a:extLst>
              <a:ext uri="{FF2B5EF4-FFF2-40B4-BE49-F238E27FC236}">
                <a16:creationId xmlns:a16="http://schemas.microsoft.com/office/drawing/2014/main" id="{D256FA46-DCE3-7F94-D6BF-06A0367D4D15}"/>
              </a:ext>
            </a:extLst>
          </p:cNvPr>
          <p:cNvSpPr txBox="1"/>
          <p:nvPr/>
        </p:nvSpPr>
        <p:spPr>
          <a:xfrm>
            <a:off x="6863764" y="5197055"/>
            <a:ext cx="404949" cy="461665"/>
          </a:xfrm>
          <a:prstGeom prst="rect">
            <a:avLst/>
          </a:prstGeom>
          <a:noFill/>
          <a:ln>
            <a:solidFill>
              <a:srgbClr val="C00000"/>
            </a:solidFill>
          </a:ln>
        </p:spPr>
        <p:txBody>
          <a:bodyPr wrap="square" rtlCol="0">
            <a:spAutoFit/>
          </a:bodyPr>
          <a:lstStyle/>
          <a:p>
            <a:r>
              <a:rPr lang="nl-NL" sz="2400" b="1" dirty="0">
                <a:solidFill>
                  <a:schemeClr val="bg1"/>
                </a:solidFill>
              </a:rPr>
              <a:t>4</a:t>
            </a:r>
          </a:p>
        </p:txBody>
      </p:sp>
    </p:spTree>
    <p:extLst>
      <p:ext uri="{BB962C8B-B14F-4D97-AF65-F5344CB8AC3E}">
        <p14:creationId xmlns:p14="http://schemas.microsoft.com/office/powerpoint/2010/main" val="12514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D5E3B0-46F5-A32E-202F-4C80A4CFF6A4}"/>
              </a:ext>
            </a:extLst>
          </p:cNvPr>
          <p:cNvPicPr>
            <a:picLocks noChangeAspect="1"/>
          </p:cNvPicPr>
          <p:nvPr/>
        </p:nvPicPr>
        <p:blipFill>
          <a:blip r:embed="rId2"/>
          <a:stretch>
            <a:fillRect/>
          </a:stretch>
        </p:blipFill>
        <p:spPr>
          <a:xfrm>
            <a:off x="2299063" y="-238265"/>
            <a:ext cx="8272401" cy="7363067"/>
          </a:xfrm>
          <a:prstGeom prst="rect">
            <a:avLst/>
          </a:prstGeom>
          <a:ln>
            <a:noFill/>
          </a:ln>
          <a:effectLst>
            <a:outerShdw blurRad="50800" dist="50800" dir="5400000" algn="ctr" rotWithShape="0">
              <a:srgbClr val="000000"/>
            </a:outerShdw>
          </a:effectLst>
        </p:spPr>
      </p:pic>
      <p:pic>
        <p:nvPicPr>
          <p:cNvPr id="17" name="Afbeelding 16">
            <a:extLst>
              <a:ext uri="{FF2B5EF4-FFF2-40B4-BE49-F238E27FC236}">
                <a16:creationId xmlns:a16="http://schemas.microsoft.com/office/drawing/2014/main" id="{9C9FF49C-1E9E-7654-A217-8410BAA15944}"/>
              </a:ext>
            </a:extLst>
          </p:cNvPr>
          <p:cNvPicPr>
            <a:picLocks noChangeAspect="1"/>
          </p:cNvPicPr>
          <p:nvPr/>
        </p:nvPicPr>
        <p:blipFill>
          <a:blip r:embed="rId3"/>
          <a:stretch>
            <a:fillRect/>
          </a:stretch>
        </p:blipFill>
        <p:spPr>
          <a:xfrm>
            <a:off x="5865223" y="864319"/>
            <a:ext cx="1201016" cy="987638"/>
          </a:xfrm>
          <a:prstGeom prst="rect">
            <a:avLst/>
          </a:prstGeom>
        </p:spPr>
      </p:pic>
      <p:sp>
        <p:nvSpPr>
          <p:cNvPr id="18" name="Tekstvak 17">
            <a:extLst>
              <a:ext uri="{FF2B5EF4-FFF2-40B4-BE49-F238E27FC236}">
                <a16:creationId xmlns:a16="http://schemas.microsoft.com/office/drawing/2014/main" id="{E720A33C-2D4E-04C6-3ED7-A06E8D675802}"/>
              </a:ext>
            </a:extLst>
          </p:cNvPr>
          <p:cNvSpPr txBox="1"/>
          <p:nvPr/>
        </p:nvSpPr>
        <p:spPr>
          <a:xfrm>
            <a:off x="6263256" y="1083868"/>
            <a:ext cx="404949" cy="461665"/>
          </a:xfrm>
          <a:prstGeom prst="rect">
            <a:avLst/>
          </a:prstGeom>
          <a:noFill/>
          <a:ln>
            <a:solidFill>
              <a:srgbClr val="C00000"/>
            </a:solidFill>
          </a:ln>
        </p:spPr>
        <p:txBody>
          <a:bodyPr wrap="square" rtlCol="0">
            <a:spAutoFit/>
          </a:bodyPr>
          <a:lstStyle/>
          <a:p>
            <a:r>
              <a:rPr lang="nl-NL" sz="2400" b="1" dirty="0">
                <a:solidFill>
                  <a:schemeClr val="bg1"/>
                </a:solidFill>
              </a:rPr>
              <a:t>1</a:t>
            </a:r>
          </a:p>
        </p:txBody>
      </p:sp>
      <p:sp>
        <p:nvSpPr>
          <p:cNvPr id="25" name="Tekstvak 24">
            <a:extLst>
              <a:ext uri="{FF2B5EF4-FFF2-40B4-BE49-F238E27FC236}">
                <a16:creationId xmlns:a16="http://schemas.microsoft.com/office/drawing/2014/main" id="{C942FB89-869D-2011-87CC-1CFC968977F7}"/>
              </a:ext>
            </a:extLst>
          </p:cNvPr>
          <p:cNvSpPr txBox="1"/>
          <p:nvPr/>
        </p:nvSpPr>
        <p:spPr>
          <a:xfrm>
            <a:off x="6087048" y="2587224"/>
            <a:ext cx="404949" cy="461665"/>
          </a:xfrm>
          <a:prstGeom prst="rect">
            <a:avLst/>
          </a:prstGeom>
          <a:noFill/>
          <a:ln>
            <a:solidFill>
              <a:srgbClr val="C00000"/>
            </a:solidFill>
          </a:ln>
        </p:spPr>
        <p:txBody>
          <a:bodyPr wrap="square" rtlCol="0">
            <a:spAutoFit/>
          </a:bodyPr>
          <a:lstStyle/>
          <a:p>
            <a:r>
              <a:rPr lang="nl-NL" sz="2400" b="1" dirty="0">
                <a:solidFill>
                  <a:schemeClr val="bg1"/>
                </a:solidFill>
              </a:rPr>
              <a:t>2</a:t>
            </a:r>
          </a:p>
        </p:txBody>
      </p:sp>
      <p:sp>
        <p:nvSpPr>
          <p:cNvPr id="26" name="Tekstvak 25">
            <a:extLst>
              <a:ext uri="{FF2B5EF4-FFF2-40B4-BE49-F238E27FC236}">
                <a16:creationId xmlns:a16="http://schemas.microsoft.com/office/drawing/2014/main" id="{58627D95-6749-7886-DD22-C4F54044AE27}"/>
              </a:ext>
            </a:extLst>
          </p:cNvPr>
          <p:cNvSpPr txBox="1"/>
          <p:nvPr/>
        </p:nvSpPr>
        <p:spPr>
          <a:xfrm>
            <a:off x="7268713" y="3723329"/>
            <a:ext cx="404949" cy="461665"/>
          </a:xfrm>
          <a:prstGeom prst="rect">
            <a:avLst/>
          </a:prstGeom>
          <a:noFill/>
          <a:ln>
            <a:solidFill>
              <a:srgbClr val="C00000"/>
            </a:solidFill>
          </a:ln>
        </p:spPr>
        <p:txBody>
          <a:bodyPr wrap="square" rtlCol="0">
            <a:spAutoFit/>
          </a:bodyPr>
          <a:lstStyle/>
          <a:p>
            <a:r>
              <a:rPr lang="nl-NL" sz="2400" b="1" dirty="0">
                <a:solidFill>
                  <a:schemeClr val="bg1"/>
                </a:solidFill>
              </a:rPr>
              <a:t>3</a:t>
            </a:r>
          </a:p>
        </p:txBody>
      </p:sp>
      <p:sp>
        <p:nvSpPr>
          <p:cNvPr id="27" name="Tekstvak 26">
            <a:extLst>
              <a:ext uri="{FF2B5EF4-FFF2-40B4-BE49-F238E27FC236}">
                <a16:creationId xmlns:a16="http://schemas.microsoft.com/office/drawing/2014/main" id="{D256FA46-DCE3-7F94-D6BF-06A0367D4D15}"/>
              </a:ext>
            </a:extLst>
          </p:cNvPr>
          <p:cNvSpPr txBox="1"/>
          <p:nvPr/>
        </p:nvSpPr>
        <p:spPr>
          <a:xfrm>
            <a:off x="6863764" y="5197055"/>
            <a:ext cx="404949" cy="461665"/>
          </a:xfrm>
          <a:prstGeom prst="rect">
            <a:avLst/>
          </a:prstGeom>
          <a:noFill/>
          <a:ln>
            <a:solidFill>
              <a:srgbClr val="C00000"/>
            </a:solidFill>
          </a:ln>
        </p:spPr>
        <p:txBody>
          <a:bodyPr wrap="square" rtlCol="0">
            <a:spAutoFit/>
          </a:bodyPr>
          <a:lstStyle/>
          <a:p>
            <a:r>
              <a:rPr lang="nl-NL" sz="2400" b="1" dirty="0">
                <a:solidFill>
                  <a:schemeClr val="bg1"/>
                </a:solidFill>
              </a:rPr>
              <a:t>4</a:t>
            </a:r>
          </a:p>
        </p:txBody>
      </p:sp>
      <p:sp>
        <p:nvSpPr>
          <p:cNvPr id="2" name="Tekstvak 1">
            <a:extLst>
              <a:ext uri="{FF2B5EF4-FFF2-40B4-BE49-F238E27FC236}">
                <a16:creationId xmlns:a16="http://schemas.microsoft.com/office/drawing/2014/main" id="{5091EDA8-4B22-FC65-A400-64BF78B30E45}"/>
              </a:ext>
            </a:extLst>
          </p:cNvPr>
          <p:cNvSpPr txBox="1"/>
          <p:nvPr/>
        </p:nvSpPr>
        <p:spPr>
          <a:xfrm>
            <a:off x="6081777" y="2688676"/>
            <a:ext cx="4211753" cy="3170099"/>
          </a:xfrm>
          <a:prstGeom prst="rect">
            <a:avLst/>
          </a:prstGeom>
          <a:solidFill>
            <a:srgbClr val="FFFFFF"/>
          </a:solidFill>
          <a:ln w="63500">
            <a:solidFill>
              <a:srgbClr val="C00000"/>
            </a:solidFill>
          </a:ln>
        </p:spPr>
        <p:txBody>
          <a:bodyPr wrap="square" rtlCol="0">
            <a:spAutoFit/>
          </a:bodyPr>
          <a:lstStyle/>
          <a:p>
            <a:r>
              <a:rPr lang="nl-NL" sz="3200" b="1" dirty="0"/>
              <a:t>Coöperatie Zevenellen</a:t>
            </a:r>
          </a:p>
          <a:p>
            <a:r>
              <a:rPr lang="nl-NL" sz="2400" b="1" i="1" dirty="0"/>
              <a:t>Vergisting varkensdrijfmest:</a:t>
            </a:r>
          </a:p>
          <a:p>
            <a:r>
              <a:rPr lang="nl-NL" sz="2400" b="1" i="1" dirty="0"/>
              <a:t>100.000 ton</a:t>
            </a:r>
          </a:p>
          <a:p>
            <a:r>
              <a:rPr lang="nl-NL" sz="2400" b="1" i="1" dirty="0"/>
              <a:t>Op 300m van woningen</a:t>
            </a:r>
            <a:br>
              <a:rPr lang="nl-NL" sz="2400" b="1" i="1" dirty="0"/>
            </a:br>
            <a:endParaRPr lang="nl-NL" sz="2400" b="1" i="1" dirty="0"/>
          </a:p>
          <a:p>
            <a:pPr marL="342900" indent="-342900">
              <a:buClr>
                <a:srgbClr val="C00000"/>
              </a:buClr>
              <a:buFont typeface="Wingdings 3" panose="05040102010807070707" pitchFamily="18" charset="2"/>
              <a:buChar char=""/>
            </a:pPr>
            <a:r>
              <a:rPr lang="nl-NL" sz="2400" dirty="0"/>
              <a:t>Stank</a:t>
            </a:r>
          </a:p>
          <a:p>
            <a:pPr marL="342900" indent="-342900">
              <a:buClr>
                <a:srgbClr val="C00000"/>
              </a:buClr>
              <a:buFont typeface="Wingdings 3" panose="05040102010807070707" pitchFamily="18" charset="2"/>
              <a:buChar char=""/>
            </a:pPr>
            <a:r>
              <a:rPr lang="nl-NL" sz="2400" dirty="0"/>
              <a:t>Afvalwaterlozing rechtstreeks op de Maas</a:t>
            </a:r>
          </a:p>
        </p:txBody>
      </p:sp>
      <p:pic>
        <p:nvPicPr>
          <p:cNvPr id="5" name="Afbeelding 4">
            <a:extLst>
              <a:ext uri="{FF2B5EF4-FFF2-40B4-BE49-F238E27FC236}">
                <a16:creationId xmlns:a16="http://schemas.microsoft.com/office/drawing/2014/main" id="{FBF9F4B0-136B-77C3-D022-88071173F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36" y="290730"/>
            <a:ext cx="5310411" cy="4592988"/>
          </a:xfrm>
          <a:prstGeom prst="rect">
            <a:avLst/>
          </a:prstGeom>
          <a:ln w="63500">
            <a:solidFill>
              <a:srgbClr val="C00000"/>
            </a:solidFill>
          </a:ln>
        </p:spPr>
      </p:pic>
    </p:spTree>
    <p:extLst>
      <p:ext uri="{BB962C8B-B14F-4D97-AF65-F5344CB8AC3E}">
        <p14:creationId xmlns:p14="http://schemas.microsoft.com/office/powerpoint/2010/main" val="265405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D5E3B0-46F5-A32E-202F-4C80A4CFF6A4}"/>
              </a:ext>
            </a:extLst>
          </p:cNvPr>
          <p:cNvPicPr>
            <a:picLocks noChangeAspect="1"/>
          </p:cNvPicPr>
          <p:nvPr/>
        </p:nvPicPr>
        <p:blipFill>
          <a:blip r:embed="rId2"/>
          <a:stretch>
            <a:fillRect/>
          </a:stretch>
        </p:blipFill>
        <p:spPr>
          <a:xfrm>
            <a:off x="2299062" y="-252534"/>
            <a:ext cx="8272401" cy="7363067"/>
          </a:xfrm>
          <a:prstGeom prst="rect">
            <a:avLst/>
          </a:prstGeom>
          <a:ln>
            <a:noFill/>
          </a:ln>
        </p:spPr>
      </p:pic>
      <p:pic>
        <p:nvPicPr>
          <p:cNvPr id="13" name="Afbeelding 12">
            <a:extLst>
              <a:ext uri="{FF2B5EF4-FFF2-40B4-BE49-F238E27FC236}">
                <a16:creationId xmlns:a16="http://schemas.microsoft.com/office/drawing/2014/main" id="{774F75B0-9A95-EB90-F0EA-4475A197E911}"/>
              </a:ext>
            </a:extLst>
          </p:cNvPr>
          <p:cNvPicPr>
            <a:picLocks noChangeAspect="1"/>
          </p:cNvPicPr>
          <p:nvPr/>
        </p:nvPicPr>
        <p:blipFill>
          <a:blip r:embed="rId3"/>
          <a:stretch>
            <a:fillRect/>
          </a:stretch>
        </p:blipFill>
        <p:spPr>
          <a:xfrm>
            <a:off x="5213279" y="1198262"/>
            <a:ext cx="2557436" cy="2279978"/>
          </a:xfrm>
          <a:prstGeom prst="rect">
            <a:avLst/>
          </a:prstGeom>
        </p:spPr>
      </p:pic>
      <p:sp>
        <p:nvSpPr>
          <p:cNvPr id="26" name="Tekstvak 25">
            <a:extLst>
              <a:ext uri="{FF2B5EF4-FFF2-40B4-BE49-F238E27FC236}">
                <a16:creationId xmlns:a16="http://schemas.microsoft.com/office/drawing/2014/main" id="{58627D95-6749-7886-DD22-C4F54044AE27}"/>
              </a:ext>
            </a:extLst>
          </p:cNvPr>
          <p:cNvSpPr txBox="1"/>
          <p:nvPr/>
        </p:nvSpPr>
        <p:spPr>
          <a:xfrm>
            <a:off x="7268713" y="3723329"/>
            <a:ext cx="404949" cy="461665"/>
          </a:xfrm>
          <a:prstGeom prst="rect">
            <a:avLst/>
          </a:prstGeom>
          <a:noFill/>
          <a:ln>
            <a:solidFill>
              <a:srgbClr val="C00000"/>
            </a:solidFill>
          </a:ln>
        </p:spPr>
        <p:txBody>
          <a:bodyPr wrap="square" rtlCol="0">
            <a:spAutoFit/>
          </a:bodyPr>
          <a:lstStyle/>
          <a:p>
            <a:r>
              <a:rPr lang="nl-NL" sz="2400" b="1" dirty="0">
                <a:solidFill>
                  <a:schemeClr val="bg1"/>
                </a:solidFill>
              </a:rPr>
              <a:t>3</a:t>
            </a:r>
          </a:p>
        </p:txBody>
      </p:sp>
      <p:pic>
        <p:nvPicPr>
          <p:cNvPr id="3" name="Afbeelding 2">
            <a:extLst>
              <a:ext uri="{FF2B5EF4-FFF2-40B4-BE49-F238E27FC236}">
                <a16:creationId xmlns:a16="http://schemas.microsoft.com/office/drawing/2014/main" id="{AD852D9E-F718-D8FF-972C-8810C50BE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80" y="162088"/>
            <a:ext cx="6161983" cy="4368146"/>
          </a:xfrm>
          <a:prstGeom prst="rect">
            <a:avLst/>
          </a:prstGeom>
          <a:ln w="63500">
            <a:solidFill>
              <a:srgbClr val="C00000"/>
            </a:solidFill>
          </a:ln>
        </p:spPr>
      </p:pic>
      <p:sp>
        <p:nvSpPr>
          <p:cNvPr id="5" name="Tekstvak 4">
            <a:extLst>
              <a:ext uri="{FF2B5EF4-FFF2-40B4-BE49-F238E27FC236}">
                <a16:creationId xmlns:a16="http://schemas.microsoft.com/office/drawing/2014/main" id="{374CEECA-C204-6917-E65F-23D3915C2D20}"/>
              </a:ext>
            </a:extLst>
          </p:cNvPr>
          <p:cNvSpPr txBox="1"/>
          <p:nvPr/>
        </p:nvSpPr>
        <p:spPr>
          <a:xfrm>
            <a:off x="6882676" y="1970412"/>
            <a:ext cx="4933608" cy="4647426"/>
          </a:xfrm>
          <a:prstGeom prst="rect">
            <a:avLst/>
          </a:prstGeom>
          <a:solidFill>
            <a:srgbClr val="FFFFFF"/>
          </a:solidFill>
          <a:ln w="63500">
            <a:solidFill>
              <a:srgbClr val="C00000"/>
            </a:solidFill>
          </a:ln>
        </p:spPr>
        <p:txBody>
          <a:bodyPr wrap="square" rtlCol="0">
            <a:spAutoFit/>
          </a:bodyPr>
          <a:lstStyle/>
          <a:p>
            <a:r>
              <a:rPr lang="nl-NL" sz="3200" b="1" dirty="0"/>
              <a:t>RWE</a:t>
            </a:r>
          </a:p>
          <a:p>
            <a:r>
              <a:rPr lang="nl-NL" sz="2400" b="1" i="1" dirty="0"/>
              <a:t>Vuilnis opslaan, sorteren, drogen, pelletiseren: 675.000 ton, 100 ton per uur 7x24 uur</a:t>
            </a:r>
          </a:p>
          <a:p>
            <a:r>
              <a:rPr lang="nl-NL" sz="2400" b="1" i="1" dirty="0"/>
              <a:t>Perceel 10 ha.</a:t>
            </a:r>
            <a:br>
              <a:rPr lang="nl-NL" sz="2400" b="1" i="1" dirty="0"/>
            </a:br>
            <a:endParaRPr lang="nl-NL" sz="2400" b="1" i="1" dirty="0"/>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Stank </a:t>
            </a:r>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Lawaai 24x7</a:t>
            </a:r>
          </a:p>
          <a:p>
            <a:pPr marL="342900" marR="0" lvl="0" indent="-342900" algn="l" defTabSz="914400" rtl="0" eaLnBrk="1" fontAlgn="base" latinLnBrk="0" hangingPunct="1">
              <a:lnSpc>
                <a:spcPct val="100000"/>
              </a:lnSpc>
              <a:spcBef>
                <a:spcPts val="0"/>
              </a:spcBef>
              <a:spcAft>
                <a:spcPts val="0"/>
              </a:spcAft>
              <a:buClr>
                <a:srgbClr val="C00000"/>
              </a:buClr>
              <a:buSzTx/>
              <a:buFont typeface="Wingdings 3" panose="05040102010807070707" pitchFamily="18" charset="2"/>
              <a:buChar char="u"/>
              <a:tabLst/>
              <a:defRPr/>
            </a:pPr>
            <a:r>
              <a:rPr kumimoji="0" lang="nl-NL" sz="2400" b="0" i="0" u="none" strike="noStrike" kern="1200" cap="none" spc="0" normalizeH="0" baseline="0" noProof="0" dirty="0">
                <a:ln>
                  <a:noFill/>
                </a:ln>
                <a:solidFill>
                  <a:srgbClr val="4E5652"/>
                </a:solidFill>
                <a:effectLst/>
                <a:highlight>
                  <a:srgbClr val="FFFFFF"/>
                </a:highlight>
                <a:uLnTx/>
                <a:uFillTx/>
                <a:latin typeface="Work Sans" pitchFamily="2" charset="0"/>
                <a:ea typeface="+mn-ea"/>
                <a:cs typeface="+mn-cs"/>
              </a:rPr>
              <a:t>Water</a:t>
            </a:r>
          </a:p>
          <a:p>
            <a:pPr marL="342900" marR="0" lvl="0" indent="-342900" algn="l" defTabSz="914400" rtl="0" eaLnBrk="1" fontAlgn="base" latinLnBrk="0" hangingPunct="1">
              <a:lnSpc>
                <a:spcPct val="100000"/>
              </a:lnSpc>
              <a:spcBef>
                <a:spcPts val="0"/>
              </a:spcBef>
              <a:spcAft>
                <a:spcPts val="0"/>
              </a:spcAft>
              <a:buClr>
                <a:srgbClr val="C00000"/>
              </a:buClr>
              <a:buSzTx/>
              <a:buFont typeface="Wingdings 3" panose="05040102010807070707" pitchFamily="18" charset="2"/>
              <a:buChar char="u"/>
              <a:tabLst/>
              <a:defRPr/>
            </a:pPr>
            <a:r>
              <a:rPr lang="nl-NL" sz="2400" dirty="0">
                <a:solidFill>
                  <a:srgbClr val="4E5652"/>
                </a:solidFill>
                <a:highlight>
                  <a:srgbClr val="FFFFFF"/>
                </a:highlight>
                <a:latin typeface="Work Sans" pitchFamily="2" charset="0"/>
              </a:rPr>
              <a:t>Fijn stof</a:t>
            </a:r>
            <a:endParaRPr kumimoji="0" lang="nl-NL" sz="2400" b="0" i="0" u="none" strike="noStrike" kern="1200" cap="none" spc="0" normalizeH="0" baseline="0" noProof="0" dirty="0">
              <a:ln>
                <a:noFill/>
              </a:ln>
              <a:solidFill>
                <a:srgbClr val="4E5652"/>
              </a:solidFill>
              <a:effectLst/>
              <a:highlight>
                <a:srgbClr val="FFFFFF"/>
              </a:highlight>
              <a:uLnTx/>
              <a:uFillTx/>
              <a:latin typeface="Work Sans" pitchFamily="2" charset="0"/>
              <a:ea typeface="+mn-ea"/>
              <a:cs typeface="+mn-cs"/>
            </a:endParaRPr>
          </a:p>
          <a:p>
            <a:pPr marL="342900" marR="0" lvl="0" indent="-342900" algn="l" defTabSz="914400" rtl="0" eaLnBrk="1" fontAlgn="base" latinLnBrk="0" hangingPunct="1">
              <a:lnSpc>
                <a:spcPct val="100000"/>
              </a:lnSpc>
              <a:spcBef>
                <a:spcPts val="0"/>
              </a:spcBef>
              <a:spcAft>
                <a:spcPts val="0"/>
              </a:spcAft>
              <a:buClr>
                <a:srgbClr val="C00000"/>
              </a:buClr>
              <a:buSzTx/>
              <a:buFont typeface="Wingdings 3" panose="05040102010807070707" pitchFamily="18" charset="2"/>
              <a:buChar char="u"/>
              <a:tabLst/>
              <a:defRPr/>
            </a:pPr>
            <a:r>
              <a:rPr lang="nl-NL" sz="2400" dirty="0">
                <a:solidFill>
                  <a:srgbClr val="4E5652"/>
                </a:solidFill>
                <a:highlight>
                  <a:srgbClr val="FFFFFF"/>
                </a:highlight>
                <a:latin typeface="Work Sans" pitchFamily="2" charset="0"/>
              </a:rPr>
              <a:t>Stikstof</a:t>
            </a:r>
            <a:endParaRPr kumimoji="0" lang="nl-NL" sz="2400" b="0" i="0" u="none" strike="noStrike" kern="1200" cap="none" spc="0" normalizeH="0" baseline="0" noProof="0" dirty="0">
              <a:ln>
                <a:noFill/>
              </a:ln>
              <a:solidFill>
                <a:srgbClr val="4E5652"/>
              </a:solidFill>
              <a:effectLst/>
              <a:highlight>
                <a:srgbClr val="FFFFFF"/>
              </a:highlight>
              <a:uLnTx/>
              <a:uFillTx/>
              <a:latin typeface="Work Sans" pitchFamily="2" charset="0"/>
              <a:ea typeface="+mn-ea"/>
              <a:cs typeface="+mn-cs"/>
            </a:endParaRPr>
          </a:p>
          <a:p>
            <a:pPr marL="342900" marR="0" lvl="0" indent="-342900" algn="l" defTabSz="914400" rtl="0" eaLnBrk="1" fontAlgn="base" latinLnBrk="0" hangingPunct="1">
              <a:lnSpc>
                <a:spcPct val="100000"/>
              </a:lnSpc>
              <a:spcBef>
                <a:spcPts val="0"/>
              </a:spcBef>
              <a:spcAft>
                <a:spcPts val="0"/>
              </a:spcAft>
              <a:buClr>
                <a:srgbClr val="C00000"/>
              </a:buClr>
              <a:buSzTx/>
              <a:buFont typeface="Wingdings 3" panose="05040102010807070707" pitchFamily="18" charset="2"/>
              <a:buChar char="u"/>
              <a:tabLst/>
              <a:defRPr/>
            </a:pPr>
            <a:r>
              <a:rPr kumimoji="0" lang="nl-NL" sz="2400" b="0" i="0" u="none" strike="noStrike" kern="1200" cap="none" spc="0" normalizeH="0" baseline="0" noProof="0" dirty="0">
                <a:ln>
                  <a:noFill/>
                </a:ln>
                <a:solidFill>
                  <a:srgbClr val="4E5652"/>
                </a:solidFill>
                <a:effectLst/>
                <a:highlight>
                  <a:srgbClr val="FFFFFF"/>
                </a:highlight>
                <a:uLnTx/>
                <a:uFillTx/>
                <a:latin typeface="Work Sans" pitchFamily="2" charset="0"/>
                <a:ea typeface="+mn-ea"/>
                <a:cs typeface="+mn-cs"/>
              </a:rPr>
              <a:t>Ongedierte</a:t>
            </a:r>
          </a:p>
        </p:txBody>
      </p:sp>
      <p:sp>
        <p:nvSpPr>
          <p:cNvPr id="8" name="Tekstvak 7">
            <a:extLst>
              <a:ext uri="{FF2B5EF4-FFF2-40B4-BE49-F238E27FC236}">
                <a16:creationId xmlns:a16="http://schemas.microsoft.com/office/drawing/2014/main" id="{E57B0C6A-824F-5C3C-89B5-50041704F083}"/>
              </a:ext>
            </a:extLst>
          </p:cNvPr>
          <p:cNvSpPr txBox="1"/>
          <p:nvPr/>
        </p:nvSpPr>
        <p:spPr>
          <a:xfrm>
            <a:off x="6435263" y="1739580"/>
            <a:ext cx="548640" cy="461665"/>
          </a:xfrm>
          <a:prstGeom prst="rect">
            <a:avLst/>
          </a:prstGeom>
          <a:noFill/>
        </p:spPr>
        <p:txBody>
          <a:bodyPr wrap="square" rtlCol="0">
            <a:spAutoFit/>
          </a:bodyPr>
          <a:lstStyle/>
          <a:p>
            <a:r>
              <a:rPr lang="nl-NL" sz="2400" b="1" dirty="0">
                <a:solidFill>
                  <a:schemeClr val="bg1"/>
                </a:solidFill>
              </a:rPr>
              <a:t>2</a:t>
            </a:r>
          </a:p>
        </p:txBody>
      </p:sp>
    </p:spTree>
    <p:extLst>
      <p:ext uri="{BB962C8B-B14F-4D97-AF65-F5344CB8AC3E}">
        <p14:creationId xmlns:p14="http://schemas.microsoft.com/office/powerpoint/2010/main" val="68680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D5E3B0-46F5-A32E-202F-4C80A4CFF6A4}"/>
              </a:ext>
            </a:extLst>
          </p:cNvPr>
          <p:cNvPicPr>
            <a:picLocks noChangeAspect="1"/>
          </p:cNvPicPr>
          <p:nvPr/>
        </p:nvPicPr>
        <p:blipFill>
          <a:blip r:embed="rId3"/>
          <a:stretch>
            <a:fillRect/>
          </a:stretch>
        </p:blipFill>
        <p:spPr>
          <a:xfrm>
            <a:off x="2066685" y="-252534"/>
            <a:ext cx="8272401" cy="7363067"/>
          </a:xfrm>
          <a:prstGeom prst="rect">
            <a:avLst/>
          </a:prstGeom>
          <a:ln>
            <a:noFill/>
          </a:ln>
        </p:spPr>
      </p:pic>
      <p:pic>
        <p:nvPicPr>
          <p:cNvPr id="15" name="Afbeelding 14">
            <a:extLst>
              <a:ext uri="{FF2B5EF4-FFF2-40B4-BE49-F238E27FC236}">
                <a16:creationId xmlns:a16="http://schemas.microsoft.com/office/drawing/2014/main" id="{4C088675-5803-6451-35E0-03F4422E0C47}"/>
              </a:ext>
            </a:extLst>
          </p:cNvPr>
          <p:cNvPicPr>
            <a:picLocks noChangeAspect="1"/>
          </p:cNvPicPr>
          <p:nvPr/>
        </p:nvPicPr>
        <p:blipFill>
          <a:blip r:embed="rId4"/>
          <a:stretch>
            <a:fillRect/>
          </a:stretch>
        </p:blipFill>
        <p:spPr>
          <a:xfrm>
            <a:off x="5467954" y="3088079"/>
            <a:ext cx="1598284" cy="1314326"/>
          </a:xfrm>
          <a:prstGeom prst="rect">
            <a:avLst/>
          </a:prstGeom>
        </p:spPr>
      </p:pic>
      <p:sp>
        <p:nvSpPr>
          <p:cNvPr id="27" name="Tekstvak 26">
            <a:extLst>
              <a:ext uri="{FF2B5EF4-FFF2-40B4-BE49-F238E27FC236}">
                <a16:creationId xmlns:a16="http://schemas.microsoft.com/office/drawing/2014/main" id="{D256FA46-DCE3-7F94-D6BF-06A0367D4D15}"/>
              </a:ext>
            </a:extLst>
          </p:cNvPr>
          <p:cNvSpPr txBox="1"/>
          <p:nvPr/>
        </p:nvSpPr>
        <p:spPr>
          <a:xfrm>
            <a:off x="6863764" y="5197055"/>
            <a:ext cx="404949" cy="461665"/>
          </a:xfrm>
          <a:prstGeom prst="rect">
            <a:avLst/>
          </a:prstGeom>
          <a:noFill/>
          <a:ln>
            <a:solidFill>
              <a:srgbClr val="C00000"/>
            </a:solidFill>
          </a:ln>
        </p:spPr>
        <p:txBody>
          <a:bodyPr wrap="square" rtlCol="0">
            <a:spAutoFit/>
          </a:bodyPr>
          <a:lstStyle/>
          <a:p>
            <a:r>
              <a:rPr lang="nl-NL" sz="2400" b="1" dirty="0">
                <a:solidFill>
                  <a:schemeClr val="bg1"/>
                </a:solidFill>
              </a:rPr>
              <a:t>4</a:t>
            </a:r>
          </a:p>
        </p:txBody>
      </p:sp>
      <p:pic>
        <p:nvPicPr>
          <p:cNvPr id="8" name="Afbeelding 7">
            <a:extLst>
              <a:ext uri="{FF2B5EF4-FFF2-40B4-BE49-F238E27FC236}">
                <a16:creationId xmlns:a16="http://schemas.microsoft.com/office/drawing/2014/main" id="{5129BD0D-38B5-B8C3-162D-E0EEDCCE4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329" y="693268"/>
            <a:ext cx="5241900" cy="4734619"/>
          </a:xfrm>
          <a:prstGeom prst="rect">
            <a:avLst/>
          </a:prstGeom>
          <a:ln w="63500">
            <a:solidFill>
              <a:srgbClr val="C00000"/>
            </a:solidFill>
          </a:ln>
        </p:spPr>
      </p:pic>
      <p:sp>
        <p:nvSpPr>
          <p:cNvPr id="9" name="Tekstvak 8">
            <a:extLst>
              <a:ext uri="{FF2B5EF4-FFF2-40B4-BE49-F238E27FC236}">
                <a16:creationId xmlns:a16="http://schemas.microsoft.com/office/drawing/2014/main" id="{4EBC7ECB-61FC-1E0C-BC4C-9084CB3882D8}"/>
              </a:ext>
            </a:extLst>
          </p:cNvPr>
          <p:cNvSpPr txBox="1"/>
          <p:nvPr/>
        </p:nvSpPr>
        <p:spPr>
          <a:xfrm>
            <a:off x="6927603" y="1876123"/>
            <a:ext cx="5047907" cy="4647426"/>
          </a:xfrm>
          <a:prstGeom prst="rect">
            <a:avLst/>
          </a:prstGeom>
          <a:solidFill>
            <a:srgbClr val="FFFFFF"/>
          </a:solidFill>
          <a:ln w="63500">
            <a:solidFill>
              <a:srgbClr val="C00000"/>
            </a:solidFill>
          </a:ln>
        </p:spPr>
        <p:txBody>
          <a:bodyPr wrap="square" rtlCol="0">
            <a:spAutoFit/>
          </a:bodyPr>
          <a:lstStyle/>
          <a:p>
            <a:r>
              <a:rPr lang="nl-NL" sz="3200" b="1" dirty="0"/>
              <a:t>BA Green </a:t>
            </a:r>
            <a:r>
              <a:rPr lang="nl-NL" sz="3200" b="1" dirty="0" err="1"/>
              <a:t>Fuels</a:t>
            </a:r>
            <a:endParaRPr lang="nl-NL" sz="3200" b="1" dirty="0"/>
          </a:p>
          <a:p>
            <a:pPr>
              <a:buClr>
                <a:srgbClr val="C00000"/>
              </a:buClr>
            </a:pPr>
            <a:r>
              <a:rPr lang="nl-NL" sz="2400" b="1" i="1" dirty="0"/>
              <a:t>Opslag/bewerking bedorven afval voedingsindustrie,  in 68 silo’s, aantal 25 meter hoog</a:t>
            </a:r>
            <a:br>
              <a:rPr lang="nl-NL" sz="2400" b="1" i="1" dirty="0"/>
            </a:br>
            <a:endParaRPr lang="nl-NL" sz="2400" b="1" i="1" dirty="0"/>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Stank</a:t>
            </a:r>
          </a:p>
          <a:p>
            <a:pPr marL="342900" indent="-342900" algn="l" fontAlgn="base">
              <a:buClr>
                <a:srgbClr val="C00000"/>
              </a:buClr>
              <a:buFont typeface="Wingdings 3" panose="05040102010807070707" pitchFamily="18" charset="2"/>
              <a:buChar char="u"/>
            </a:pPr>
            <a:r>
              <a:rPr lang="nl-NL" sz="2400" dirty="0">
                <a:solidFill>
                  <a:srgbClr val="4E5652"/>
                </a:solidFill>
                <a:highlight>
                  <a:srgbClr val="FFFFFF"/>
                </a:highlight>
                <a:latin typeface="Work Sans" pitchFamily="2" charset="0"/>
              </a:rPr>
              <a:t>Ongedierte</a:t>
            </a:r>
            <a:r>
              <a:rPr lang="nl-NL" sz="2400" b="0" i="0" dirty="0">
                <a:solidFill>
                  <a:srgbClr val="4E5652"/>
                </a:solidFill>
                <a:effectLst/>
                <a:highlight>
                  <a:srgbClr val="FFFFFF"/>
                </a:highlight>
                <a:latin typeface="Work Sans" pitchFamily="2" charset="0"/>
              </a:rPr>
              <a:t> </a:t>
            </a:r>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Lawaai</a:t>
            </a:r>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Geen controle op stoffen</a:t>
            </a:r>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Handhaving onmogelijk. boekhoudconstructie met 10 administratieve bedrijven. </a:t>
            </a:r>
            <a:endParaRPr lang="nl-NL" sz="2400" dirty="0"/>
          </a:p>
        </p:txBody>
      </p:sp>
      <p:sp>
        <p:nvSpPr>
          <p:cNvPr id="26" name="Tekstvak 25">
            <a:extLst>
              <a:ext uri="{FF2B5EF4-FFF2-40B4-BE49-F238E27FC236}">
                <a16:creationId xmlns:a16="http://schemas.microsoft.com/office/drawing/2014/main" id="{58627D95-6749-7886-DD22-C4F54044AE27}"/>
              </a:ext>
            </a:extLst>
          </p:cNvPr>
          <p:cNvSpPr txBox="1"/>
          <p:nvPr/>
        </p:nvSpPr>
        <p:spPr>
          <a:xfrm>
            <a:off x="6106047" y="3492246"/>
            <a:ext cx="404949" cy="461665"/>
          </a:xfrm>
          <a:prstGeom prst="rect">
            <a:avLst/>
          </a:prstGeom>
          <a:noFill/>
          <a:ln>
            <a:solidFill>
              <a:srgbClr val="C00000"/>
            </a:solidFill>
          </a:ln>
        </p:spPr>
        <p:txBody>
          <a:bodyPr wrap="square" rtlCol="0">
            <a:spAutoFit/>
          </a:bodyPr>
          <a:lstStyle/>
          <a:p>
            <a:r>
              <a:rPr lang="nl-NL" sz="2400" b="1" dirty="0">
                <a:solidFill>
                  <a:schemeClr val="bg1"/>
                </a:solidFill>
              </a:rPr>
              <a:t>3</a:t>
            </a:r>
          </a:p>
        </p:txBody>
      </p:sp>
    </p:spTree>
    <p:extLst>
      <p:ext uri="{BB962C8B-B14F-4D97-AF65-F5344CB8AC3E}">
        <p14:creationId xmlns:p14="http://schemas.microsoft.com/office/powerpoint/2010/main" val="408219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D5E3B0-46F5-A32E-202F-4C80A4CFF6A4}"/>
              </a:ext>
            </a:extLst>
          </p:cNvPr>
          <p:cNvPicPr>
            <a:picLocks noChangeAspect="1"/>
          </p:cNvPicPr>
          <p:nvPr/>
        </p:nvPicPr>
        <p:blipFill>
          <a:blip r:embed="rId2"/>
          <a:stretch>
            <a:fillRect/>
          </a:stretch>
        </p:blipFill>
        <p:spPr>
          <a:xfrm>
            <a:off x="2329529" y="-133762"/>
            <a:ext cx="8272401" cy="7363067"/>
          </a:xfrm>
          <a:prstGeom prst="rect">
            <a:avLst/>
          </a:prstGeom>
          <a:ln>
            <a:noFill/>
          </a:ln>
        </p:spPr>
      </p:pic>
      <p:pic>
        <p:nvPicPr>
          <p:cNvPr id="16" name="Afbeelding 15">
            <a:extLst>
              <a:ext uri="{FF2B5EF4-FFF2-40B4-BE49-F238E27FC236}">
                <a16:creationId xmlns:a16="http://schemas.microsoft.com/office/drawing/2014/main" id="{AB55D24D-CD0C-83BE-821B-507737B1836C}"/>
              </a:ext>
            </a:extLst>
          </p:cNvPr>
          <p:cNvPicPr>
            <a:picLocks noChangeAspect="1"/>
          </p:cNvPicPr>
          <p:nvPr/>
        </p:nvPicPr>
        <p:blipFill>
          <a:blip r:embed="rId3"/>
          <a:stretch>
            <a:fillRect/>
          </a:stretch>
        </p:blipFill>
        <p:spPr>
          <a:xfrm rot="830071">
            <a:off x="6364269" y="4189936"/>
            <a:ext cx="1114987" cy="2340729"/>
          </a:xfrm>
          <a:prstGeom prst="rect">
            <a:avLst/>
          </a:prstGeom>
        </p:spPr>
      </p:pic>
      <p:sp>
        <p:nvSpPr>
          <p:cNvPr id="18" name="Tekstvak 17">
            <a:extLst>
              <a:ext uri="{FF2B5EF4-FFF2-40B4-BE49-F238E27FC236}">
                <a16:creationId xmlns:a16="http://schemas.microsoft.com/office/drawing/2014/main" id="{E720A33C-2D4E-04C6-3ED7-A06E8D675802}"/>
              </a:ext>
            </a:extLst>
          </p:cNvPr>
          <p:cNvSpPr txBox="1"/>
          <p:nvPr/>
        </p:nvSpPr>
        <p:spPr>
          <a:xfrm>
            <a:off x="6263256" y="1083868"/>
            <a:ext cx="404949" cy="461665"/>
          </a:xfrm>
          <a:prstGeom prst="rect">
            <a:avLst/>
          </a:prstGeom>
          <a:noFill/>
          <a:ln>
            <a:solidFill>
              <a:srgbClr val="C00000"/>
            </a:solidFill>
          </a:ln>
        </p:spPr>
        <p:txBody>
          <a:bodyPr wrap="square" rtlCol="0">
            <a:spAutoFit/>
          </a:bodyPr>
          <a:lstStyle/>
          <a:p>
            <a:r>
              <a:rPr lang="nl-NL" sz="2400" b="1" dirty="0">
                <a:solidFill>
                  <a:schemeClr val="bg1"/>
                </a:solidFill>
              </a:rPr>
              <a:t>1</a:t>
            </a:r>
          </a:p>
        </p:txBody>
      </p:sp>
      <p:sp>
        <p:nvSpPr>
          <p:cNvPr id="25" name="Tekstvak 24">
            <a:extLst>
              <a:ext uri="{FF2B5EF4-FFF2-40B4-BE49-F238E27FC236}">
                <a16:creationId xmlns:a16="http://schemas.microsoft.com/office/drawing/2014/main" id="{C942FB89-869D-2011-87CC-1CFC968977F7}"/>
              </a:ext>
            </a:extLst>
          </p:cNvPr>
          <p:cNvSpPr txBox="1"/>
          <p:nvPr/>
        </p:nvSpPr>
        <p:spPr>
          <a:xfrm>
            <a:off x="6087048" y="2587224"/>
            <a:ext cx="404949" cy="461665"/>
          </a:xfrm>
          <a:prstGeom prst="rect">
            <a:avLst/>
          </a:prstGeom>
          <a:noFill/>
          <a:ln>
            <a:solidFill>
              <a:srgbClr val="C00000"/>
            </a:solidFill>
          </a:ln>
        </p:spPr>
        <p:txBody>
          <a:bodyPr wrap="square" rtlCol="0">
            <a:spAutoFit/>
          </a:bodyPr>
          <a:lstStyle/>
          <a:p>
            <a:r>
              <a:rPr lang="nl-NL" sz="2400" b="1" dirty="0">
                <a:solidFill>
                  <a:schemeClr val="bg1"/>
                </a:solidFill>
              </a:rPr>
              <a:t>2</a:t>
            </a:r>
          </a:p>
        </p:txBody>
      </p:sp>
      <p:sp>
        <p:nvSpPr>
          <p:cNvPr id="27" name="Tekstvak 26">
            <a:extLst>
              <a:ext uri="{FF2B5EF4-FFF2-40B4-BE49-F238E27FC236}">
                <a16:creationId xmlns:a16="http://schemas.microsoft.com/office/drawing/2014/main" id="{D256FA46-DCE3-7F94-D6BF-06A0367D4D15}"/>
              </a:ext>
            </a:extLst>
          </p:cNvPr>
          <p:cNvSpPr txBox="1"/>
          <p:nvPr/>
        </p:nvSpPr>
        <p:spPr>
          <a:xfrm>
            <a:off x="6863764" y="5197055"/>
            <a:ext cx="404949" cy="461665"/>
          </a:xfrm>
          <a:prstGeom prst="rect">
            <a:avLst/>
          </a:prstGeom>
          <a:noFill/>
          <a:ln>
            <a:solidFill>
              <a:srgbClr val="C00000"/>
            </a:solidFill>
          </a:ln>
        </p:spPr>
        <p:txBody>
          <a:bodyPr wrap="square" rtlCol="0">
            <a:spAutoFit/>
          </a:bodyPr>
          <a:lstStyle/>
          <a:p>
            <a:r>
              <a:rPr lang="nl-NL" sz="2400" b="1" dirty="0">
                <a:solidFill>
                  <a:schemeClr val="bg1"/>
                </a:solidFill>
              </a:rPr>
              <a:t>4</a:t>
            </a:r>
          </a:p>
        </p:txBody>
      </p:sp>
      <p:pic>
        <p:nvPicPr>
          <p:cNvPr id="3" name="Afbeelding 2">
            <a:extLst>
              <a:ext uri="{FF2B5EF4-FFF2-40B4-BE49-F238E27FC236}">
                <a16:creationId xmlns:a16="http://schemas.microsoft.com/office/drawing/2014/main" id="{E7C691B8-9E47-F222-3314-9A8D7EFC0964}"/>
              </a:ext>
            </a:extLst>
          </p:cNvPr>
          <p:cNvPicPr>
            <a:picLocks noChangeAspect="1"/>
          </p:cNvPicPr>
          <p:nvPr/>
        </p:nvPicPr>
        <p:blipFill>
          <a:blip r:embed="rId4"/>
          <a:stretch>
            <a:fillRect/>
          </a:stretch>
        </p:blipFill>
        <p:spPr>
          <a:xfrm>
            <a:off x="341562" y="1015038"/>
            <a:ext cx="6326643" cy="4067701"/>
          </a:xfrm>
          <a:prstGeom prst="rect">
            <a:avLst/>
          </a:prstGeom>
          <a:ln w="63500">
            <a:solidFill>
              <a:srgbClr val="C00000"/>
            </a:solidFill>
          </a:ln>
        </p:spPr>
      </p:pic>
      <p:sp>
        <p:nvSpPr>
          <p:cNvPr id="5" name="Tekstvak 4">
            <a:extLst>
              <a:ext uri="{FF2B5EF4-FFF2-40B4-BE49-F238E27FC236}">
                <a16:creationId xmlns:a16="http://schemas.microsoft.com/office/drawing/2014/main" id="{EDB71D72-8608-EE71-E0F6-69F198F16C4F}"/>
              </a:ext>
            </a:extLst>
          </p:cNvPr>
          <p:cNvSpPr txBox="1"/>
          <p:nvPr/>
        </p:nvSpPr>
        <p:spPr>
          <a:xfrm>
            <a:off x="7268713" y="1943290"/>
            <a:ext cx="4369105" cy="4647426"/>
          </a:xfrm>
          <a:prstGeom prst="rect">
            <a:avLst/>
          </a:prstGeom>
          <a:solidFill>
            <a:srgbClr val="FFFFFF"/>
          </a:solidFill>
          <a:ln w="63500">
            <a:solidFill>
              <a:srgbClr val="C00000"/>
            </a:solidFill>
          </a:ln>
        </p:spPr>
        <p:txBody>
          <a:bodyPr wrap="square" rtlCol="0">
            <a:spAutoFit/>
          </a:bodyPr>
          <a:lstStyle/>
          <a:p>
            <a:r>
              <a:rPr lang="nl-NL" sz="3200" b="1" dirty="0"/>
              <a:t>VTTI</a:t>
            </a:r>
          </a:p>
          <a:p>
            <a:pPr>
              <a:buClr>
                <a:srgbClr val="C00000"/>
              </a:buClr>
            </a:pPr>
            <a:r>
              <a:rPr lang="nl-NL" sz="2400" b="1" i="1" dirty="0"/>
              <a:t>Vergisting 750.000 ton mest en biomassa, grootste van Nederland</a:t>
            </a:r>
            <a:br>
              <a:rPr lang="nl-NL" sz="2400" b="1" i="1" dirty="0"/>
            </a:br>
            <a:endParaRPr lang="nl-NL" sz="2400" b="1" i="1" dirty="0"/>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Stank tot in wijde omgeving.</a:t>
            </a:r>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Waterverontreiniging</a:t>
            </a:r>
          </a:p>
          <a:p>
            <a:pPr marL="342900" indent="-342900" algn="l" fontAlgn="base">
              <a:buClr>
                <a:srgbClr val="C00000"/>
              </a:buClr>
              <a:buFont typeface="Wingdings 3" panose="05040102010807070707" pitchFamily="18" charset="2"/>
              <a:buChar char="u"/>
            </a:pPr>
            <a:r>
              <a:rPr lang="nl-NL" sz="2400" dirty="0">
                <a:solidFill>
                  <a:srgbClr val="4E5652"/>
                </a:solidFill>
                <a:highlight>
                  <a:srgbClr val="FFFFFF"/>
                </a:highlight>
                <a:latin typeface="Work Sans" pitchFamily="2" charset="0"/>
              </a:rPr>
              <a:t>Stikstof</a:t>
            </a:r>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Fijnstof </a:t>
            </a:r>
          </a:p>
          <a:p>
            <a:pPr marL="342900" indent="-342900" algn="l" fontAlgn="base">
              <a:buClr>
                <a:srgbClr val="C00000"/>
              </a:buClr>
              <a:buFont typeface="Wingdings 3" panose="05040102010807070707" pitchFamily="18" charset="2"/>
              <a:buChar char="u"/>
            </a:pPr>
            <a:r>
              <a:rPr lang="nl-NL" sz="2400" b="0" i="0" dirty="0">
                <a:solidFill>
                  <a:srgbClr val="4E5652"/>
                </a:solidFill>
                <a:effectLst/>
                <a:highlight>
                  <a:srgbClr val="FFFFFF"/>
                </a:highlight>
                <a:latin typeface="Work Sans" pitchFamily="2" charset="0"/>
              </a:rPr>
              <a:t>Grote toename vrachtverkeer</a:t>
            </a:r>
          </a:p>
        </p:txBody>
      </p:sp>
    </p:spTree>
    <p:extLst>
      <p:ext uri="{BB962C8B-B14F-4D97-AF65-F5344CB8AC3E}">
        <p14:creationId xmlns:p14="http://schemas.microsoft.com/office/powerpoint/2010/main" val="227035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D5E3B0-46F5-A32E-202F-4C80A4CFF6A4}"/>
              </a:ext>
            </a:extLst>
          </p:cNvPr>
          <p:cNvPicPr>
            <a:picLocks noChangeAspect="1"/>
          </p:cNvPicPr>
          <p:nvPr/>
        </p:nvPicPr>
        <p:blipFill>
          <a:blip r:embed="rId2"/>
          <a:stretch>
            <a:fillRect/>
          </a:stretch>
        </p:blipFill>
        <p:spPr>
          <a:xfrm>
            <a:off x="4138175" y="292050"/>
            <a:ext cx="6792686" cy="6046009"/>
          </a:xfrm>
          <a:prstGeom prst="rect">
            <a:avLst/>
          </a:prstGeom>
        </p:spPr>
      </p:pic>
      <p:pic>
        <p:nvPicPr>
          <p:cNvPr id="3" name="Afbeelding 2">
            <a:extLst>
              <a:ext uri="{FF2B5EF4-FFF2-40B4-BE49-F238E27FC236}">
                <a16:creationId xmlns:a16="http://schemas.microsoft.com/office/drawing/2014/main" id="{668FD77E-9752-32C1-6FF0-879BF9EC8749}"/>
              </a:ext>
            </a:extLst>
          </p:cNvPr>
          <p:cNvPicPr>
            <a:picLocks noChangeAspect="1"/>
          </p:cNvPicPr>
          <p:nvPr/>
        </p:nvPicPr>
        <p:blipFill>
          <a:blip r:embed="rId3"/>
          <a:stretch>
            <a:fillRect/>
          </a:stretch>
        </p:blipFill>
        <p:spPr>
          <a:xfrm>
            <a:off x="7353778" y="3216442"/>
            <a:ext cx="1046114" cy="946484"/>
          </a:xfrm>
          <a:prstGeom prst="rect">
            <a:avLst/>
          </a:prstGeom>
        </p:spPr>
      </p:pic>
      <p:pic>
        <p:nvPicPr>
          <p:cNvPr id="5" name="Afbeelding 4">
            <a:extLst>
              <a:ext uri="{FF2B5EF4-FFF2-40B4-BE49-F238E27FC236}">
                <a16:creationId xmlns:a16="http://schemas.microsoft.com/office/drawing/2014/main" id="{175A89BD-58A3-8371-A488-63F0EE14BB23}"/>
              </a:ext>
            </a:extLst>
          </p:cNvPr>
          <p:cNvPicPr>
            <a:picLocks noChangeAspect="1"/>
          </p:cNvPicPr>
          <p:nvPr/>
        </p:nvPicPr>
        <p:blipFill>
          <a:blip r:embed="rId4"/>
          <a:stretch>
            <a:fillRect/>
          </a:stretch>
        </p:blipFill>
        <p:spPr>
          <a:xfrm rot="17870155">
            <a:off x="7098301" y="4581348"/>
            <a:ext cx="2172381" cy="850433"/>
          </a:xfrm>
          <a:prstGeom prst="rect">
            <a:avLst/>
          </a:prstGeom>
        </p:spPr>
      </p:pic>
      <p:pic>
        <p:nvPicPr>
          <p:cNvPr id="6" name="Afbeelding 5">
            <a:extLst>
              <a:ext uri="{FF2B5EF4-FFF2-40B4-BE49-F238E27FC236}">
                <a16:creationId xmlns:a16="http://schemas.microsoft.com/office/drawing/2014/main" id="{22371AD5-F99E-6926-F6B3-E44462C54FC7}"/>
              </a:ext>
            </a:extLst>
          </p:cNvPr>
          <p:cNvPicPr>
            <a:picLocks noChangeAspect="1"/>
          </p:cNvPicPr>
          <p:nvPr/>
        </p:nvPicPr>
        <p:blipFill>
          <a:blip r:embed="rId5"/>
          <a:stretch>
            <a:fillRect/>
          </a:stretch>
        </p:blipFill>
        <p:spPr>
          <a:xfrm>
            <a:off x="7093360" y="2066528"/>
            <a:ext cx="1208669" cy="1149914"/>
          </a:xfrm>
          <a:prstGeom prst="rect">
            <a:avLst/>
          </a:prstGeom>
        </p:spPr>
      </p:pic>
      <p:pic>
        <p:nvPicPr>
          <p:cNvPr id="7" name="Afbeelding 6">
            <a:extLst>
              <a:ext uri="{FF2B5EF4-FFF2-40B4-BE49-F238E27FC236}">
                <a16:creationId xmlns:a16="http://schemas.microsoft.com/office/drawing/2014/main" id="{A7A67701-3115-822F-0B83-617297B37B73}"/>
              </a:ext>
            </a:extLst>
          </p:cNvPr>
          <p:cNvPicPr>
            <a:picLocks noChangeAspect="1"/>
          </p:cNvPicPr>
          <p:nvPr/>
        </p:nvPicPr>
        <p:blipFill>
          <a:blip r:embed="rId6"/>
          <a:stretch>
            <a:fillRect/>
          </a:stretch>
        </p:blipFill>
        <p:spPr>
          <a:xfrm>
            <a:off x="7093360" y="1255262"/>
            <a:ext cx="882316" cy="765727"/>
          </a:xfrm>
          <a:prstGeom prst="rect">
            <a:avLst/>
          </a:prstGeom>
        </p:spPr>
      </p:pic>
      <p:sp>
        <p:nvSpPr>
          <p:cNvPr id="9" name="Tekstvak 8">
            <a:extLst>
              <a:ext uri="{FF2B5EF4-FFF2-40B4-BE49-F238E27FC236}">
                <a16:creationId xmlns:a16="http://schemas.microsoft.com/office/drawing/2014/main" id="{E4DFF38D-5CE8-4C69-C08F-C9A777386AAF}"/>
              </a:ext>
            </a:extLst>
          </p:cNvPr>
          <p:cNvSpPr txBox="1"/>
          <p:nvPr/>
        </p:nvSpPr>
        <p:spPr>
          <a:xfrm>
            <a:off x="563535" y="2225772"/>
            <a:ext cx="3368155" cy="3046988"/>
          </a:xfrm>
          <a:prstGeom prst="rect">
            <a:avLst/>
          </a:prstGeom>
          <a:noFill/>
        </p:spPr>
        <p:txBody>
          <a:bodyPr wrap="square" rtlCol="0">
            <a:spAutoFit/>
          </a:bodyPr>
          <a:lstStyle/>
          <a:p>
            <a:r>
              <a:rPr lang="nl-NL" sz="3200" dirty="0"/>
              <a:t>En dit zijn nog maar 4 bedrijven</a:t>
            </a:r>
          </a:p>
          <a:p>
            <a:r>
              <a:rPr lang="nl-NL" sz="3200" dirty="0"/>
              <a:t>op Zevenellen.</a:t>
            </a:r>
          </a:p>
          <a:p>
            <a:r>
              <a:rPr lang="nl-NL" sz="3200" dirty="0"/>
              <a:t>Er is nog meer ruimte voor afvalfabrieken</a:t>
            </a:r>
          </a:p>
        </p:txBody>
      </p:sp>
    </p:spTree>
    <p:extLst>
      <p:ext uri="{BB962C8B-B14F-4D97-AF65-F5344CB8AC3E}">
        <p14:creationId xmlns:p14="http://schemas.microsoft.com/office/powerpoint/2010/main" val="349433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9F1">
            <a:alpha val="98824"/>
          </a:srgb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1F1DFB3-29F4-F116-3400-D331C621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5858" y="5614891"/>
            <a:ext cx="1879528" cy="1243109"/>
          </a:xfrm>
          <a:prstGeom prst="rect">
            <a:avLst/>
          </a:prstGeom>
        </p:spPr>
      </p:pic>
      <p:sp>
        <p:nvSpPr>
          <p:cNvPr id="3" name="Tekstvak 2">
            <a:extLst>
              <a:ext uri="{FF2B5EF4-FFF2-40B4-BE49-F238E27FC236}">
                <a16:creationId xmlns:a16="http://schemas.microsoft.com/office/drawing/2014/main" id="{17EE9C50-1353-8B97-2AAA-561F61A80A6C}"/>
              </a:ext>
            </a:extLst>
          </p:cNvPr>
          <p:cNvSpPr txBox="1"/>
          <p:nvPr/>
        </p:nvSpPr>
        <p:spPr>
          <a:xfrm>
            <a:off x="263435" y="788536"/>
            <a:ext cx="11665130" cy="646331"/>
          </a:xfrm>
          <a:prstGeom prst="rect">
            <a:avLst/>
          </a:prstGeom>
          <a:noFill/>
        </p:spPr>
        <p:txBody>
          <a:bodyPr wrap="square">
            <a:spAutoFit/>
          </a:bodyPr>
          <a:lstStyle/>
          <a:p>
            <a:r>
              <a:rPr lang="nl-NL" sz="3600" b="1" dirty="0">
                <a:solidFill>
                  <a:schemeClr val="accent6">
                    <a:lumMod val="75000"/>
                  </a:schemeClr>
                </a:solidFill>
              </a:rPr>
              <a:t> 2: Gevolgen voor inwoners en natuur Midden-Limburg</a:t>
            </a:r>
          </a:p>
        </p:txBody>
      </p:sp>
      <p:sp>
        <p:nvSpPr>
          <p:cNvPr id="2" name="Tekstvak 1">
            <a:extLst>
              <a:ext uri="{FF2B5EF4-FFF2-40B4-BE49-F238E27FC236}">
                <a16:creationId xmlns:a16="http://schemas.microsoft.com/office/drawing/2014/main" id="{81F4D027-3B5E-34AC-BEEB-DBF95F57446E}"/>
              </a:ext>
            </a:extLst>
          </p:cNvPr>
          <p:cNvSpPr txBox="1"/>
          <p:nvPr/>
        </p:nvSpPr>
        <p:spPr>
          <a:xfrm>
            <a:off x="3481554" y="1824311"/>
            <a:ext cx="2022903" cy="4078039"/>
          </a:xfrm>
          <a:prstGeom prst="rect">
            <a:avLst/>
          </a:prstGeom>
          <a:noFill/>
          <a:ln w="63500">
            <a:solidFill>
              <a:srgbClr val="C00000"/>
            </a:solidFill>
          </a:ln>
        </p:spPr>
        <p:txBody>
          <a:bodyPr wrap="square" rtlCol="0">
            <a:spAutoFit/>
          </a:bodyPr>
          <a:lstStyle/>
          <a:p>
            <a:pPr marL="342900" indent="-342900">
              <a:spcAft>
                <a:spcPts val="600"/>
              </a:spcAft>
              <a:buFont typeface="Arial" panose="020B0604020202020204" pitchFamily="34" charset="0"/>
              <a:buChar char="•"/>
            </a:pPr>
            <a:r>
              <a:rPr lang="nl-NL" sz="2800" dirty="0">
                <a:solidFill>
                  <a:schemeClr val="accent6">
                    <a:lumMod val="75000"/>
                  </a:schemeClr>
                </a:solidFill>
              </a:rPr>
              <a:t>Stank</a:t>
            </a:r>
          </a:p>
          <a:p>
            <a:pPr marL="342900" indent="-342900">
              <a:spcAft>
                <a:spcPts val="600"/>
              </a:spcAft>
              <a:buFont typeface="Arial" panose="020B0604020202020204" pitchFamily="34" charset="0"/>
              <a:buChar char="•"/>
            </a:pPr>
            <a:r>
              <a:rPr lang="nl-NL" sz="2800" dirty="0">
                <a:solidFill>
                  <a:schemeClr val="accent6">
                    <a:lumMod val="75000"/>
                  </a:schemeClr>
                </a:solidFill>
              </a:rPr>
              <a:t>Lawaai</a:t>
            </a:r>
          </a:p>
          <a:p>
            <a:pPr marL="342900" indent="-342900">
              <a:spcAft>
                <a:spcPts val="600"/>
              </a:spcAft>
              <a:buFont typeface="Arial" panose="020B0604020202020204" pitchFamily="34" charset="0"/>
              <a:buChar char="•"/>
            </a:pPr>
            <a:r>
              <a:rPr lang="nl-NL" sz="2800" dirty="0">
                <a:solidFill>
                  <a:schemeClr val="accent6">
                    <a:lumMod val="75000"/>
                  </a:schemeClr>
                </a:solidFill>
              </a:rPr>
              <a:t>Stikstof</a:t>
            </a:r>
          </a:p>
          <a:p>
            <a:pPr marL="342900" indent="-342900">
              <a:spcAft>
                <a:spcPts val="600"/>
              </a:spcAft>
              <a:buFont typeface="Arial" panose="020B0604020202020204" pitchFamily="34" charset="0"/>
              <a:buChar char="•"/>
            </a:pPr>
            <a:r>
              <a:rPr lang="nl-NL" sz="2800" dirty="0">
                <a:solidFill>
                  <a:schemeClr val="accent6">
                    <a:lumMod val="75000"/>
                  </a:schemeClr>
                </a:solidFill>
              </a:rPr>
              <a:t>Fijnstof</a:t>
            </a:r>
          </a:p>
          <a:p>
            <a:pPr marL="342900" indent="-342900">
              <a:spcAft>
                <a:spcPts val="600"/>
              </a:spcAft>
              <a:buFont typeface="Arial" panose="020B0604020202020204" pitchFamily="34" charset="0"/>
              <a:buChar char="•"/>
            </a:pPr>
            <a:r>
              <a:rPr lang="nl-NL" sz="2800" dirty="0">
                <a:solidFill>
                  <a:schemeClr val="accent6">
                    <a:lumMod val="75000"/>
                  </a:schemeClr>
                </a:solidFill>
              </a:rPr>
              <a:t>Licht</a:t>
            </a:r>
          </a:p>
          <a:p>
            <a:pPr marL="342900" indent="-342900">
              <a:spcAft>
                <a:spcPts val="600"/>
              </a:spcAft>
              <a:buFont typeface="Arial" panose="020B0604020202020204" pitchFamily="34" charset="0"/>
              <a:buChar char="•"/>
            </a:pPr>
            <a:r>
              <a:rPr lang="nl-NL" sz="2800" dirty="0">
                <a:solidFill>
                  <a:schemeClr val="accent6">
                    <a:lumMod val="75000"/>
                  </a:schemeClr>
                </a:solidFill>
              </a:rPr>
              <a:t>Water</a:t>
            </a:r>
          </a:p>
          <a:p>
            <a:pPr marL="342900" indent="-342900">
              <a:spcAft>
                <a:spcPts val="600"/>
              </a:spcAft>
              <a:buFont typeface="Arial" panose="020B0604020202020204" pitchFamily="34" charset="0"/>
              <a:buChar char="•"/>
            </a:pPr>
            <a:r>
              <a:rPr lang="nl-NL" sz="2800" dirty="0">
                <a:solidFill>
                  <a:schemeClr val="accent6">
                    <a:lumMod val="75000"/>
                  </a:schemeClr>
                </a:solidFill>
              </a:rPr>
              <a:t>Verkeer</a:t>
            </a:r>
          </a:p>
          <a:p>
            <a:pPr marL="342900" indent="-342900">
              <a:spcAft>
                <a:spcPts val="600"/>
              </a:spcAft>
              <a:buFont typeface="Arial" panose="020B0604020202020204" pitchFamily="34" charset="0"/>
              <a:buChar char="•"/>
            </a:pPr>
            <a:r>
              <a:rPr lang="nl-NL" sz="2800" dirty="0">
                <a:solidFill>
                  <a:schemeClr val="accent6">
                    <a:lumMod val="75000"/>
                  </a:schemeClr>
                </a:solidFill>
              </a:rPr>
              <a:t>Veiligheid</a:t>
            </a:r>
          </a:p>
        </p:txBody>
      </p:sp>
      <p:sp>
        <p:nvSpPr>
          <p:cNvPr id="7" name="Tekstvak 6">
            <a:extLst>
              <a:ext uri="{FF2B5EF4-FFF2-40B4-BE49-F238E27FC236}">
                <a16:creationId xmlns:a16="http://schemas.microsoft.com/office/drawing/2014/main" id="{9928F57D-6E84-1EEC-8569-AD8D82963F28}"/>
              </a:ext>
            </a:extLst>
          </p:cNvPr>
          <p:cNvSpPr txBox="1"/>
          <p:nvPr/>
        </p:nvSpPr>
        <p:spPr>
          <a:xfrm>
            <a:off x="714639" y="2848902"/>
            <a:ext cx="2053122" cy="2046714"/>
          </a:xfrm>
          <a:prstGeom prst="rect">
            <a:avLst/>
          </a:prstGeom>
          <a:noFill/>
          <a:ln w="63500">
            <a:solidFill>
              <a:srgbClr val="C00000"/>
            </a:solidFill>
          </a:ln>
        </p:spPr>
        <p:txBody>
          <a:bodyPr wrap="square" rtlCol="0">
            <a:spAutoFit/>
          </a:bodyPr>
          <a:lstStyle/>
          <a:p>
            <a:pPr marL="342900" indent="-342900">
              <a:spcAft>
                <a:spcPts val="600"/>
              </a:spcAft>
              <a:buFont typeface="Arial" panose="020B0604020202020204" pitchFamily="34" charset="0"/>
              <a:buChar char="•"/>
            </a:pPr>
            <a:r>
              <a:rPr lang="nl-NL" sz="2800" dirty="0">
                <a:solidFill>
                  <a:schemeClr val="accent6">
                    <a:lumMod val="75000"/>
                  </a:schemeClr>
                </a:solidFill>
              </a:rPr>
              <a:t>Vuilnis</a:t>
            </a:r>
          </a:p>
          <a:p>
            <a:pPr marL="342900" indent="-342900">
              <a:spcAft>
                <a:spcPts val="600"/>
              </a:spcAft>
              <a:buFont typeface="Arial" panose="020B0604020202020204" pitchFamily="34" charset="0"/>
              <a:buChar char="•"/>
            </a:pPr>
            <a:r>
              <a:rPr lang="nl-NL" sz="2800" dirty="0">
                <a:solidFill>
                  <a:schemeClr val="accent6">
                    <a:lumMod val="75000"/>
                  </a:schemeClr>
                </a:solidFill>
              </a:rPr>
              <a:t>Mest</a:t>
            </a:r>
          </a:p>
          <a:p>
            <a:pPr marL="342900" indent="-342900">
              <a:spcAft>
                <a:spcPts val="600"/>
              </a:spcAft>
              <a:buFont typeface="Arial" panose="020B0604020202020204" pitchFamily="34" charset="0"/>
              <a:buChar char="•"/>
            </a:pPr>
            <a:r>
              <a:rPr lang="nl-NL" sz="2800" dirty="0">
                <a:solidFill>
                  <a:schemeClr val="accent6">
                    <a:lumMod val="75000"/>
                  </a:schemeClr>
                </a:solidFill>
              </a:rPr>
              <a:t>Biomassa</a:t>
            </a:r>
          </a:p>
          <a:p>
            <a:pPr marL="342900" indent="-342900">
              <a:spcAft>
                <a:spcPts val="600"/>
              </a:spcAft>
              <a:buFont typeface="Arial" panose="020B0604020202020204" pitchFamily="34" charset="0"/>
              <a:buChar char="•"/>
            </a:pPr>
            <a:r>
              <a:rPr lang="nl-NL" sz="2800" dirty="0">
                <a:solidFill>
                  <a:schemeClr val="accent6">
                    <a:lumMod val="75000"/>
                  </a:schemeClr>
                </a:solidFill>
              </a:rPr>
              <a:t>Voedsel</a:t>
            </a:r>
          </a:p>
        </p:txBody>
      </p:sp>
      <p:sp>
        <p:nvSpPr>
          <p:cNvPr id="8" name="Tekstvak 7">
            <a:extLst>
              <a:ext uri="{FF2B5EF4-FFF2-40B4-BE49-F238E27FC236}">
                <a16:creationId xmlns:a16="http://schemas.microsoft.com/office/drawing/2014/main" id="{AE1CB057-16F9-DB5F-670F-CCCC074029A0}"/>
              </a:ext>
            </a:extLst>
          </p:cNvPr>
          <p:cNvSpPr txBox="1"/>
          <p:nvPr/>
        </p:nvSpPr>
        <p:spPr>
          <a:xfrm>
            <a:off x="6229081" y="2193642"/>
            <a:ext cx="2321570" cy="3339376"/>
          </a:xfrm>
          <a:prstGeom prst="rect">
            <a:avLst/>
          </a:prstGeom>
          <a:noFill/>
          <a:ln w="63500">
            <a:solidFill>
              <a:srgbClr val="C00000"/>
            </a:solidFill>
          </a:ln>
        </p:spPr>
        <p:txBody>
          <a:bodyPr wrap="square" rtlCol="0">
            <a:spAutoFit/>
          </a:bodyPr>
          <a:lstStyle/>
          <a:p>
            <a:pPr marL="177800" indent="-177800">
              <a:spcAft>
                <a:spcPts val="600"/>
              </a:spcAft>
              <a:buFont typeface="Arial" panose="020B0604020202020204" pitchFamily="34" charset="0"/>
              <a:buChar char="•"/>
            </a:pPr>
            <a:r>
              <a:rPr lang="nl-NL" sz="2800" dirty="0" err="1">
                <a:solidFill>
                  <a:schemeClr val="accent6">
                    <a:lumMod val="75000"/>
                  </a:schemeClr>
                </a:solidFill>
              </a:rPr>
              <a:t>Gezondheids-problemen</a:t>
            </a:r>
            <a:endParaRPr lang="nl-NL" sz="2800" dirty="0">
              <a:solidFill>
                <a:schemeClr val="accent6">
                  <a:lumMod val="75000"/>
                </a:schemeClr>
              </a:solidFill>
            </a:endParaRPr>
          </a:p>
          <a:p>
            <a:pPr marL="177800" indent="-177800">
              <a:spcAft>
                <a:spcPts val="600"/>
              </a:spcAft>
              <a:buFont typeface="Arial" panose="020B0604020202020204" pitchFamily="34" charset="0"/>
              <a:buChar char="•"/>
            </a:pPr>
            <a:r>
              <a:rPr lang="nl-NL" sz="2800" dirty="0">
                <a:solidFill>
                  <a:schemeClr val="accent6">
                    <a:lumMod val="75000"/>
                  </a:schemeClr>
                </a:solidFill>
              </a:rPr>
              <a:t>Aantasting leefbaarheid</a:t>
            </a:r>
          </a:p>
          <a:p>
            <a:pPr marL="177800" indent="-177800">
              <a:spcAft>
                <a:spcPts val="600"/>
              </a:spcAft>
              <a:buFont typeface="Arial" panose="020B0604020202020204" pitchFamily="34" charset="0"/>
              <a:buChar char="•"/>
            </a:pPr>
            <a:r>
              <a:rPr lang="nl-NL" sz="2800" dirty="0">
                <a:solidFill>
                  <a:schemeClr val="accent6">
                    <a:lumMod val="75000"/>
                  </a:schemeClr>
                </a:solidFill>
              </a:rPr>
              <a:t>Aantasting natuur</a:t>
            </a:r>
          </a:p>
          <a:p>
            <a:pPr marL="177800" indent="-177800">
              <a:spcAft>
                <a:spcPts val="600"/>
              </a:spcAft>
              <a:buFont typeface="Arial" panose="020B0604020202020204" pitchFamily="34" charset="0"/>
              <a:buChar char="•"/>
            </a:pPr>
            <a:r>
              <a:rPr lang="nl-NL" sz="2800" dirty="0">
                <a:solidFill>
                  <a:schemeClr val="accent6">
                    <a:lumMod val="75000"/>
                  </a:schemeClr>
                </a:solidFill>
              </a:rPr>
              <a:t>Planschade</a:t>
            </a:r>
          </a:p>
        </p:txBody>
      </p:sp>
      <p:sp>
        <p:nvSpPr>
          <p:cNvPr id="11" name="Pijl: rechts 10">
            <a:extLst>
              <a:ext uri="{FF2B5EF4-FFF2-40B4-BE49-F238E27FC236}">
                <a16:creationId xmlns:a16="http://schemas.microsoft.com/office/drawing/2014/main" id="{6BC6DAA0-B7BF-A3DF-9857-C3AC015DF3F6}"/>
              </a:ext>
            </a:extLst>
          </p:cNvPr>
          <p:cNvSpPr/>
          <p:nvPr/>
        </p:nvSpPr>
        <p:spPr>
          <a:xfrm>
            <a:off x="2767761" y="3469307"/>
            <a:ext cx="672733" cy="48985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6">
                  <a:lumMod val="75000"/>
                </a:schemeClr>
              </a:solidFill>
            </a:endParaRPr>
          </a:p>
        </p:txBody>
      </p:sp>
      <p:pic>
        <p:nvPicPr>
          <p:cNvPr id="4" name="Afbeelding 3">
            <a:extLst>
              <a:ext uri="{FF2B5EF4-FFF2-40B4-BE49-F238E27FC236}">
                <a16:creationId xmlns:a16="http://schemas.microsoft.com/office/drawing/2014/main" id="{69877B74-B05A-783E-2A7D-CA2B6E2882BC}"/>
              </a:ext>
            </a:extLst>
          </p:cNvPr>
          <p:cNvPicPr>
            <a:picLocks noChangeAspect="1"/>
          </p:cNvPicPr>
          <p:nvPr/>
        </p:nvPicPr>
        <p:blipFill>
          <a:blip r:embed="rId4"/>
          <a:stretch>
            <a:fillRect/>
          </a:stretch>
        </p:blipFill>
        <p:spPr>
          <a:xfrm>
            <a:off x="5504457" y="3341861"/>
            <a:ext cx="688908" cy="530398"/>
          </a:xfrm>
          <a:prstGeom prst="rect">
            <a:avLst/>
          </a:prstGeom>
        </p:spPr>
      </p:pic>
      <p:pic>
        <p:nvPicPr>
          <p:cNvPr id="9" name="Afbeelding 8">
            <a:extLst>
              <a:ext uri="{FF2B5EF4-FFF2-40B4-BE49-F238E27FC236}">
                <a16:creationId xmlns:a16="http://schemas.microsoft.com/office/drawing/2014/main" id="{1770067A-6A5C-948D-3D2C-F42E302F6971}"/>
              </a:ext>
            </a:extLst>
          </p:cNvPr>
          <p:cNvPicPr>
            <a:picLocks noChangeAspect="1"/>
          </p:cNvPicPr>
          <p:nvPr/>
        </p:nvPicPr>
        <p:blipFill>
          <a:blip r:embed="rId4"/>
          <a:stretch>
            <a:fillRect/>
          </a:stretch>
        </p:blipFill>
        <p:spPr>
          <a:xfrm>
            <a:off x="8550651" y="3449036"/>
            <a:ext cx="688908" cy="530398"/>
          </a:xfrm>
          <a:prstGeom prst="rect">
            <a:avLst/>
          </a:prstGeom>
        </p:spPr>
      </p:pic>
      <p:sp>
        <p:nvSpPr>
          <p:cNvPr id="15" name="Tekstvak 14">
            <a:extLst>
              <a:ext uri="{FF2B5EF4-FFF2-40B4-BE49-F238E27FC236}">
                <a16:creationId xmlns:a16="http://schemas.microsoft.com/office/drawing/2014/main" id="{0E3D189C-C192-8FB4-DDC8-B9DCD4231CF8}"/>
              </a:ext>
            </a:extLst>
          </p:cNvPr>
          <p:cNvSpPr txBox="1"/>
          <p:nvPr/>
        </p:nvSpPr>
        <p:spPr>
          <a:xfrm>
            <a:off x="9239559" y="2848902"/>
            <a:ext cx="1879528" cy="1815882"/>
          </a:xfrm>
          <a:prstGeom prst="rect">
            <a:avLst/>
          </a:prstGeom>
          <a:noFill/>
          <a:ln w="63500">
            <a:solidFill>
              <a:srgbClr val="C00000"/>
            </a:solidFill>
          </a:ln>
        </p:spPr>
        <p:txBody>
          <a:bodyPr wrap="square" rtlCol="0">
            <a:spAutoFit/>
          </a:bodyPr>
          <a:lstStyle/>
          <a:p>
            <a:pPr algn="ctr"/>
            <a:r>
              <a:rPr lang="nl-NL" sz="2800" dirty="0">
                <a:solidFill>
                  <a:schemeClr val="accent6">
                    <a:lumMod val="75000"/>
                  </a:schemeClr>
                </a:solidFill>
              </a:rPr>
              <a:t>Wat gebeurt als er niets verandert</a:t>
            </a:r>
          </a:p>
        </p:txBody>
      </p:sp>
    </p:spTree>
    <p:extLst>
      <p:ext uri="{BB962C8B-B14F-4D97-AF65-F5344CB8AC3E}">
        <p14:creationId xmlns:p14="http://schemas.microsoft.com/office/powerpoint/2010/main" val="51663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P spid="15"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15333</TotalTime>
  <Words>1566</Words>
  <Application>Microsoft Office PowerPoint</Application>
  <PresentationFormat>Breedbeeld</PresentationFormat>
  <Paragraphs>171</Paragraphs>
  <Slides>21</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Arial</vt:lpstr>
      <vt:lpstr>Calibri</vt:lpstr>
      <vt:lpstr>Calibri Light</vt:lpstr>
      <vt:lpstr>FFMetaSerifWebProBold</vt:lpstr>
      <vt:lpstr>Wingdings</vt:lpstr>
      <vt:lpstr>Wingdings 3</vt:lpstr>
      <vt:lpstr>Work Sans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Marie-José Baur</dc:creator>
  <cp:lastModifiedBy>Marie-José Baur</cp:lastModifiedBy>
  <cp:revision>67</cp:revision>
  <dcterms:created xsi:type="dcterms:W3CDTF">2024-03-30T08:14:57Z</dcterms:created>
  <dcterms:modified xsi:type="dcterms:W3CDTF">2024-06-04T05:32:42Z</dcterms:modified>
</cp:coreProperties>
</file>